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1"/>
  </p:notesMasterIdLst>
  <p:handoutMasterIdLst>
    <p:handoutMasterId r:id="rId32"/>
  </p:handoutMasterIdLst>
  <p:sldIdLst>
    <p:sldId id="362" r:id="rId2"/>
    <p:sldId id="427" r:id="rId3"/>
    <p:sldId id="534" r:id="rId4"/>
    <p:sldId id="471" r:id="rId5"/>
    <p:sldId id="493" r:id="rId6"/>
    <p:sldId id="535" r:id="rId7"/>
    <p:sldId id="494" r:id="rId8"/>
    <p:sldId id="474" r:id="rId9"/>
    <p:sldId id="530" r:id="rId10"/>
    <p:sldId id="440" r:id="rId11"/>
    <p:sldId id="508" r:id="rId12"/>
    <p:sldId id="512" r:id="rId13"/>
    <p:sldId id="537" r:id="rId14"/>
    <p:sldId id="515" r:id="rId15"/>
    <p:sldId id="531" r:id="rId16"/>
    <p:sldId id="541" r:id="rId17"/>
    <p:sldId id="542" r:id="rId18"/>
    <p:sldId id="540" r:id="rId19"/>
    <p:sldId id="479" r:id="rId20"/>
    <p:sldId id="468" r:id="rId21"/>
    <p:sldId id="480" r:id="rId22"/>
    <p:sldId id="495" r:id="rId23"/>
    <p:sldId id="519" r:id="rId24"/>
    <p:sldId id="539" r:id="rId25"/>
    <p:sldId id="501" r:id="rId26"/>
    <p:sldId id="502" r:id="rId27"/>
    <p:sldId id="533" r:id="rId28"/>
    <p:sldId id="532" r:id="rId29"/>
    <p:sldId id="543" r:id="rId30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AFAF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>
      <p:cViewPr>
        <p:scale>
          <a:sx n="60" d="100"/>
          <a:sy n="60" d="100"/>
        </p:scale>
        <p:origin x="-171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My%20documents\&#1040;&#1089;&#1087;&#1080;&#1088;&#1072;&#1085;&#1090;&#1091;&#1088;&#1072;\&#1057;&#1087;&#1077;&#1094;&#1082;&#1091;&#1088;&#1089;\&#1069;&#1082;&#1089;&#1087;&#1077;&#1088;&#1080;&#1084;&#1077;&#1085;&#1090;\&#1053;&#1080;&#1082;&#1077;&#1083;&#1100;\Ni(OH)2\Ni(OH)2%20NiCO3%20NiS%20Ni3(PO4)2%20&#1073;&#1077;&#1079;%20&#1092;&#1086;&#1085;&#1072;\&#1054;&#1073;&#1088;&#1072;&#1073;&#1086;&#1090;&#1095;&#1080;&#1082;%20%20&#1073;&#1077;&#1079;%20&#1092;&#1083;&#1086;&#1082;&#1091;&#1083;&#1103;&#1085;&#1090;&#1086;&#1074;.xls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My%20documents\&#1040;&#1089;&#1087;&#1080;&#1088;&#1072;&#1085;&#1090;&#1091;&#1088;&#1072;\&#1057;&#1087;&#1077;&#1094;&#1082;&#1091;&#1088;&#1089;\&#1069;&#1082;&#1089;&#1087;&#1077;&#1088;&#1080;&#1084;&#1077;&#1085;&#1090;\&#1053;&#1080;&#1082;&#1077;&#1083;&#1100;\Ni(OH)2\Ni(OH)2%20NiCO3%20NiS%20Ni3(PO4)2%20&#1073;&#1077;&#1079;%20&#1092;&#1086;&#1085;&#1072;\&#1054;&#1073;&#1088;&#1072;&#1073;&#1086;&#1090;&#1095;&#1080;&#1082;%20%20&#1073;&#1077;&#1079;%20&#1092;&#1083;&#1086;&#1082;&#1091;&#1083;&#1103;&#1085;&#1090;&#1086;&#1074;.xls" TargetMode="External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My%20documents\&#1040;&#1089;&#1087;&#1080;&#1088;&#1072;&#1085;&#1090;&#1091;&#1088;&#1072;\&#1057;&#1087;&#1077;&#1094;&#1082;&#1091;&#1088;&#1089;\&#1052;&#1086;&#1103;%20&#1044;&#1080;&#1089;&#1089;&#1077;&#1088;&#1090;&#1072;&#1094;&#1080;&#1103;\&#1063;&#1072;&#1089;&#1090;&#1100;%202.%20&#1042;&#1083;&#1080;&#1103;&#1085;&#1080;&#1077;%20&#1087;&#1088;&#1080;&#1088;&#1086;&#1076;&#1099;%20&#1080;&#1086;&#1085;&#1072;-&#1086;&#1089;&#1072;&#1076;&#1080;&#1090;&#1077;&#1083;&#1103;%20&#1080;%20&#1092;&#1083;&#1086;&#1082;-&#1090;&#1086;&#1074;\&#1060;&#1083;&#1086;&#1090;&#1072;&#1094;&#1080;&#1103;\&#1053;&#1080;&#1082;&#1077;&#1083;&#1100;.xlsx" TargetMode="External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F:\&#1088;&#1077;&#1079;&#1091;&#1083;&#1100;&#1090;&#1072;&#1090;&#1099;\Ce%204.04.14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F:\&#1088;&#1077;&#1079;&#1091;&#1083;&#1100;&#1090;&#1072;&#1090;&#1099;\Ce%2019.05.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025889456627976"/>
          <c:y val="7.5177410843240824E-2"/>
          <c:w val="0.67670729179220002"/>
          <c:h val="0.56927633040773251"/>
        </c:manualLayout>
      </c:layout>
      <c:scatterChart>
        <c:scatterStyle val="smoothMarker"/>
        <c:ser>
          <c:idx val="0"/>
          <c:order val="0"/>
          <c:tx>
            <c:v>Ni(OH)2</c:v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'1'!$B$4:$B$105</c:f>
              <c:numCache>
                <c:formatCode>0.000</c:formatCode>
                <c:ptCount val="102"/>
                <c:pt idx="0">
                  <c:v>0.10400000000000002</c:v>
                </c:pt>
                <c:pt idx="1">
                  <c:v>0.11240000000000012</c:v>
                </c:pt>
                <c:pt idx="2">
                  <c:v>0.12139999999999998</c:v>
                </c:pt>
                <c:pt idx="3">
                  <c:v>0.13109999999999999</c:v>
                </c:pt>
                <c:pt idx="4">
                  <c:v>0.14169999999999999</c:v>
                </c:pt>
                <c:pt idx="5">
                  <c:v>0.15310000000000001</c:v>
                </c:pt>
                <c:pt idx="6">
                  <c:v>0.16540000000000057</c:v>
                </c:pt>
                <c:pt idx="7">
                  <c:v>0.17870000000000041</c:v>
                </c:pt>
                <c:pt idx="8">
                  <c:v>0.19280000000000033</c:v>
                </c:pt>
                <c:pt idx="9">
                  <c:v>0.20800000000000021</c:v>
                </c:pt>
                <c:pt idx="10">
                  <c:v>0.22500000000000037</c:v>
                </c:pt>
                <c:pt idx="11">
                  <c:v>0.24300000000000024</c:v>
                </c:pt>
                <c:pt idx="12">
                  <c:v>0.26300000000000001</c:v>
                </c:pt>
                <c:pt idx="13">
                  <c:v>0.28500000000000031</c:v>
                </c:pt>
                <c:pt idx="14">
                  <c:v>0.30700000000000038</c:v>
                </c:pt>
                <c:pt idx="15">
                  <c:v>0.33100000000000984</c:v>
                </c:pt>
                <c:pt idx="16">
                  <c:v>0.35800000000000032</c:v>
                </c:pt>
                <c:pt idx="17">
                  <c:v>0.38700000000000939</c:v>
                </c:pt>
                <c:pt idx="18">
                  <c:v>0.41800000000000032</c:v>
                </c:pt>
                <c:pt idx="19">
                  <c:v>0.45200000000000001</c:v>
                </c:pt>
                <c:pt idx="20">
                  <c:v>0.48800000000000032</c:v>
                </c:pt>
                <c:pt idx="21">
                  <c:v>0.52700000000000002</c:v>
                </c:pt>
                <c:pt idx="22">
                  <c:v>0.56999999999999995</c:v>
                </c:pt>
                <c:pt idx="23">
                  <c:v>0.61600000000000465</c:v>
                </c:pt>
                <c:pt idx="24">
                  <c:v>0.66500000000002102</c:v>
                </c:pt>
                <c:pt idx="25">
                  <c:v>0.71800000000000064</c:v>
                </c:pt>
                <c:pt idx="26">
                  <c:v>0.77600000000001768</c:v>
                </c:pt>
                <c:pt idx="27">
                  <c:v>0.83800000000000063</c:v>
                </c:pt>
                <c:pt idx="28">
                  <c:v>0.90500000000000003</c:v>
                </c:pt>
                <c:pt idx="29">
                  <c:v>0.97800000000000054</c:v>
                </c:pt>
                <c:pt idx="30">
                  <c:v>1.0569999999999666</c:v>
                </c:pt>
                <c:pt idx="31">
                  <c:v>1.1419999999999635</c:v>
                </c:pt>
                <c:pt idx="32">
                  <c:v>1.234</c:v>
                </c:pt>
                <c:pt idx="33">
                  <c:v>1.333</c:v>
                </c:pt>
                <c:pt idx="34">
                  <c:v>1.44</c:v>
                </c:pt>
                <c:pt idx="35">
                  <c:v>1.556</c:v>
                </c:pt>
                <c:pt idx="36">
                  <c:v>1.681</c:v>
                </c:pt>
                <c:pt idx="37">
                  <c:v>1.8160000000000001</c:v>
                </c:pt>
                <c:pt idx="38">
                  <c:v>1.962999999999997</c:v>
                </c:pt>
                <c:pt idx="39">
                  <c:v>2.12</c:v>
                </c:pt>
                <c:pt idx="40">
                  <c:v>2.29</c:v>
                </c:pt>
                <c:pt idx="41">
                  <c:v>2.4699999999999998</c:v>
                </c:pt>
                <c:pt idx="42">
                  <c:v>2.67</c:v>
                </c:pt>
                <c:pt idx="43">
                  <c:v>2.8899999999999997</c:v>
                </c:pt>
                <c:pt idx="44">
                  <c:v>3.12</c:v>
                </c:pt>
                <c:pt idx="45">
                  <c:v>3.3699999999999997</c:v>
                </c:pt>
                <c:pt idx="46">
                  <c:v>3.64</c:v>
                </c:pt>
                <c:pt idx="47">
                  <c:v>3.9299999999999997</c:v>
                </c:pt>
                <c:pt idx="48">
                  <c:v>4.25</c:v>
                </c:pt>
                <c:pt idx="49">
                  <c:v>4.59</c:v>
                </c:pt>
                <c:pt idx="50">
                  <c:v>4.96</c:v>
                </c:pt>
                <c:pt idx="51">
                  <c:v>5.3599999999999985</c:v>
                </c:pt>
                <c:pt idx="52">
                  <c:v>5.79</c:v>
                </c:pt>
                <c:pt idx="53">
                  <c:v>6.26</c:v>
                </c:pt>
                <c:pt idx="54">
                  <c:v>6.76</c:v>
                </c:pt>
                <c:pt idx="55">
                  <c:v>7.3</c:v>
                </c:pt>
                <c:pt idx="56">
                  <c:v>7.89</c:v>
                </c:pt>
                <c:pt idx="57">
                  <c:v>8.52</c:v>
                </c:pt>
                <c:pt idx="58">
                  <c:v>9.2000010000000003</c:v>
                </c:pt>
                <c:pt idx="59">
                  <c:v>9.9400010000000005</c:v>
                </c:pt>
                <c:pt idx="60">
                  <c:v>10.74</c:v>
                </c:pt>
                <c:pt idx="61">
                  <c:v>11.61</c:v>
                </c:pt>
                <c:pt idx="62">
                  <c:v>12.54</c:v>
                </c:pt>
                <c:pt idx="63">
                  <c:v>13.55</c:v>
                </c:pt>
                <c:pt idx="64">
                  <c:v>14.64</c:v>
                </c:pt>
                <c:pt idx="65">
                  <c:v>15.81</c:v>
                </c:pt>
                <c:pt idx="66">
                  <c:v>17.079999999999988</c:v>
                </c:pt>
                <c:pt idx="67">
                  <c:v>18.45</c:v>
                </c:pt>
                <c:pt idx="68">
                  <c:v>19.979999999999986</c:v>
                </c:pt>
                <c:pt idx="69">
                  <c:v>21.6</c:v>
                </c:pt>
                <c:pt idx="70">
                  <c:v>23.3</c:v>
                </c:pt>
                <c:pt idx="71">
                  <c:v>25.2</c:v>
                </c:pt>
                <c:pt idx="72">
                  <c:v>27.2</c:v>
                </c:pt>
                <c:pt idx="73">
                  <c:v>29.3</c:v>
                </c:pt>
                <c:pt idx="74">
                  <c:v>31.7</c:v>
                </c:pt>
                <c:pt idx="75">
                  <c:v>34.300000000000004</c:v>
                </c:pt>
                <c:pt idx="76">
                  <c:v>37</c:v>
                </c:pt>
                <c:pt idx="77">
                  <c:v>40</c:v>
                </c:pt>
                <c:pt idx="78">
                  <c:v>43.2</c:v>
                </c:pt>
                <c:pt idx="79">
                  <c:v>46.6</c:v>
                </c:pt>
                <c:pt idx="80">
                  <c:v>50.4</c:v>
                </c:pt>
                <c:pt idx="81">
                  <c:v>54.5</c:v>
                </c:pt>
                <c:pt idx="82">
                  <c:v>58.9</c:v>
                </c:pt>
                <c:pt idx="83">
                  <c:v>63.6</c:v>
                </c:pt>
                <c:pt idx="84">
                  <c:v>68.7</c:v>
                </c:pt>
                <c:pt idx="85">
                  <c:v>74.2</c:v>
                </c:pt>
                <c:pt idx="86">
                  <c:v>80.099999999999994</c:v>
                </c:pt>
                <c:pt idx="87">
                  <c:v>86.6</c:v>
                </c:pt>
                <c:pt idx="88">
                  <c:v>93.6</c:v>
                </c:pt>
                <c:pt idx="89">
                  <c:v>101.1</c:v>
                </c:pt>
                <c:pt idx="90">
                  <c:v>109.2</c:v>
                </c:pt>
                <c:pt idx="91">
                  <c:v>118</c:v>
                </c:pt>
                <c:pt idx="92">
                  <c:v>127.5</c:v>
                </c:pt>
                <c:pt idx="93">
                  <c:v>137.69999999999999</c:v>
                </c:pt>
                <c:pt idx="94">
                  <c:v>148.80000000000001</c:v>
                </c:pt>
                <c:pt idx="95">
                  <c:v>160.80000000000001</c:v>
                </c:pt>
                <c:pt idx="96">
                  <c:v>173.7</c:v>
                </c:pt>
                <c:pt idx="97">
                  <c:v>187.6</c:v>
                </c:pt>
                <c:pt idx="98">
                  <c:v>202.4</c:v>
                </c:pt>
                <c:pt idx="99">
                  <c:v>219</c:v>
                </c:pt>
                <c:pt idx="100">
                  <c:v>237</c:v>
                </c:pt>
                <c:pt idx="101">
                  <c:v>256</c:v>
                </c:pt>
              </c:numCache>
            </c:numRef>
          </c:xVal>
          <c:yVal>
            <c:numRef>
              <c:f>'1'!$D$4:$D$105</c:f>
              <c:numCache>
                <c:formatCode>0.00%</c:formatCode>
                <c:ptCount val="102"/>
                <c:pt idx="0">
                  <c:v>5.8991190000002464E-5</c:v>
                </c:pt>
                <c:pt idx="1">
                  <c:v>4.9892550000003741E-5</c:v>
                </c:pt>
                <c:pt idx="2">
                  <c:v>4.5993130000002833E-5</c:v>
                </c:pt>
                <c:pt idx="3">
                  <c:v>4.0693920000002827E-5</c:v>
                </c:pt>
                <c:pt idx="4">
                  <c:v>3.5494700000001448E-5</c:v>
                </c:pt>
                <c:pt idx="5">
                  <c:v>3.0795400000000318E-5</c:v>
                </c:pt>
                <c:pt idx="6">
                  <c:v>2.6396050000000108E-5</c:v>
                </c:pt>
                <c:pt idx="7">
                  <c:v>2.2596620000000069E-5</c:v>
                </c:pt>
                <c:pt idx="8">
                  <c:v>1.9097150000000973E-5</c:v>
                </c:pt>
                <c:pt idx="9">
                  <c:v>1.6097590000000629E-5</c:v>
                </c:pt>
                <c:pt idx="10">
                  <c:v>1.3298010000000052E-5</c:v>
                </c:pt>
                <c:pt idx="11">
                  <c:v>1.0998360000000048E-5</c:v>
                </c:pt>
                <c:pt idx="12">
                  <c:v>8.9086690000001746E-6</c:v>
                </c:pt>
                <c:pt idx="13">
                  <c:v>7.1089380000002588E-6</c:v>
                </c:pt>
                <c:pt idx="14">
                  <c:v>5.5391730000004131E-6</c:v>
                </c:pt>
                <c:pt idx="15">
                  <c:v>4.1793750000002635E-6</c:v>
                </c:pt>
                <c:pt idx="16">
                  <c:v>2.9995520000000309E-6</c:v>
                </c:pt>
                <c:pt idx="17">
                  <c:v>1.9997010000000863E-6</c:v>
                </c:pt>
                <c:pt idx="18">
                  <c:v>1.1698250000000443E-6</c:v>
                </c:pt>
                <c:pt idx="19">
                  <c:v>5.4891800000003591E-7</c:v>
                </c:pt>
                <c:pt idx="20">
                  <c:v>2.0896880000000962E-7</c:v>
                </c:pt>
                <c:pt idx="21">
                  <c:v>2.6496040000001756E-7</c:v>
                </c:pt>
                <c:pt idx="22">
                  <c:v>8.9886570000004804E-7</c:v>
                </c:pt>
                <c:pt idx="23">
                  <c:v>2.3496490000000002E-6</c:v>
                </c:pt>
                <c:pt idx="24">
                  <c:v>4.8692720000003288E-6</c:v>
                </c:pt>
                <c:pt idx="25">
                  <c:v>8.6887010000000048E-6</c:v>
                </c:pt>
                <c:pt idx="26">
                  <c:v>1.3897920000000504E-5</c:v>
                </c:pt>
                <c:pt idx="27">
                  <c:v>2.0696900000001025E-5</c:v>
                </c:pt>
                <c:pt idx="28">
                  <c:v>2.8795700000000999E-5</c:v>
                </c:pt>
                <c:pt idx="29">
                  <c:v>3.8094310000001849E-5</c:v>
                </c:pt>
                <c:pt idx="30">
                  <c:v>4.8192800000002294E-5</c:v>
                </c:pt>
                <c:pt idx="31">
                  <c:v>5.8891200000002923E-5</c:v>
                </c:pt>
                <c:pt idx="32">
                  <c:v>6.9589600000003607E-5</c:v>
                </c:pt>
                <c:pt idx="33">
                  <c:v>7.9988040000003317E-5</c:v>
                </c:pt>
                <c:pt idx="34">
                  <c:v>8.9486620000000331E-5</c:v>
                </c:pt>
                <c:pt idx="35">
                  <c:v>9.7885370000001316E-5</c:v>
                </c:pt>
                <c:pt idx="36">
                  <c:v>1.0498430000000033E-4</c:v>
                </c:pt>
                <c:pt idx="37">
                  <c:v>1.1198330000000048E-4</c:v>
                </c:pt>
                <c:pt idx="38">
                  <c:v>1.1698250000000047E-4</c:v>
                </c:pt>
                <c:pt idx="39">
                  <c:v>1.2398150000000055E-4</c:v>
                </c:pt>
                <c:pt idx="40">
                  <c:v>1.3198030000000001E-4</c:v>
                </c:pt>
                <c:pt idx="41">
                  <c:v>1.4397850000000056E-4</c:v>
                </c:pt>
                <c:pt idx="42">
                  <c:v>1.6097590000000472E-4</c:v>
                </c:pt>
                <c:pt idx="43">
                  <c:v>1.8797190000000542E-4</c:v>
                </c:pt>
                <c:pt idx="44">
                  <c:v>2.2696610000001098E-4</c:v>
                </c:pt>
                <c:pt idx="45">
                  <c:v>2.8095800000000443E-4</c:v>
                </c:pt>
                <c:pt idx="46">
                  <c:v>3.5494700000001143E-4</c:v>
                </c:pt>
                <c:pt idx="47">
                  <c:v>4.5193250000002115E-4</c:v>
                </c:pt>
                <c:pt idx="48">
                  <c:v>5.7591390000002443E-4</c:v>
                </c:pt>
                <c:pt idx="49">
                  <c:v>7.2989100000000248E-4</c:v>
                </c:pt>
                <c:pt idx="50">
                  <c:v>9.1586310000000767E-4</c:v>
                </c:pt>
                <c:pt idx="51">
                  <c:v>1.129831E-3</c:v>
                </c:pt>
                <c:pt idx="52">
                  <c:v>1.3897919999999999E-3</c:v>
                </c:pt>
                <c:pt idx="53">
                  <c:v>1.669750000000054E-3</c:v>
                </c:pt>
                <c:pt idx="54">
                  <c:v>1.9897030000000041E-3</c:v>
                </c:pt>
                <c:pt idx="55">
                  <c:v>2.3196529999999927E-3</c:v>
                </c:pt>
                <c:pt idx="56">
                  <c:v>2.6796000000000012E-3</c:v>
                </c:pt>
                <c:pt idx="57">
                  <c:v>3.0495440000000229E-3</c:v>
                </c:pt>
                <c:pt idx="58">
                  <c:v>3.4194889999999982E-3</c:v>
                </c:pt>
                <c:pt idx="59">
                  <c:v>3.7994320000000309E-3</c:v>
                </c:pt>
                <c:pt idx="60">
                  <c:v>4.1893740000000113E-3</c:v>
                </c:pt>
                <c:pt idx="61">
                  <c:v>4.5993130000001993E-3</c:v>
                </c:pt>
                <c:pt idx="62">
                  <c:v>5.0392470000003436E-3</c:v>
                </c:pt>
                <c:pt idx="63">
                  <c:v>5.5491710000000558E-3</c:v>
                </c:pt>
                <c:pt idx="64">
                  <c:v>6.169078000000044E-3</c:v>
                </c:pt>
                <c:pt idx="65">
                  <c:v>6.9489620000002953E-3</c:v>
                </c:pt>
                <c:pt idx="66">
                  <c:v>7.9688090000000576E-3</c:v>
                </c:pt>
                <c:pt idx="67">
                  <c:v>9.3086090000001117E-3</c:v>
                </c:pt>
                <c:pt idx="68">
                  <c:v>1.109834E-2</c:v>
                </c:pt>
                <c:pt idx="69">
                  <c:v>1.3298010000000001E-2</c:v>
                </c:pt>
                <c:pt idx="70">
                  <c:v>1.6197580000000093E-2</c:v>
                </c:pt>
                <c:pt idx="71">
                  <c:v>1.9697060000000002E-2</c:v>
                </c:pt>
                <c:pt idx="72">
                  <c:v>2.3896429999999937E-2</c:v>
                </c:pt>
                <c:pt idx="73">
                  <c:v>2.889568000000001E-2</c:v>
                </c:pt>
                <c:pt idx="74">
                  <c:v>3.4394859999999985E-2</c:v>
                </c:pt>
                <c:pt idx="75">
                  <c:v>4.0393960000000576E-2</c:v>
                </c:pt>
                <c:pt idx="76">
                  <c:v>4.6593040000000023E-2</c:v>
                </c:pt>
                <c:pt idx="77">
                  <c:v>5.2592140000000134E-2</c:v>
                </c:pt>
                <c:pt idx="78">
                  <c:v>5.8191300000000022E-2</c:v>
                </c:pt>
                <c:pt idx="79">
                  <c:v>6.289060000000278E-2</c:v>
                </c:pt>
                <c:pt idx="80">
                  <c:v>6.619011000000001E-2</c:v>
                </c:pt>
                <c:pt idx="81">
                  <c:v>6.7689880000000022E-2</c:v>
                </c:pt>
                <c:pt idx="82">
                  <c:v>6.7189959999999993E-2</c:v>
                </c:pt>
                <c:pt idx="83">
                  <c:v>6.4390380000002204E-2</c:v>
                </c:pt>
                <c:pt idx="84">
                  <c:v>5.9391120000002191E-2</c:v>
                </c:pt>
                <c:pt idx="85">
                  <c:v>5.2392170000002486E-2</c:v>
                </c:pt>
                <c:pt idx="86">
                  <c:v>4.3893440000000228E-2</c:v>
                </c:pt>
                <c:pt idx="87">
                  <c:v>3.459483E-2</c:v>
                </c:pt>
                <c:pt idx="88">
                  <c:v>2.519623000000001E-2</c:v>
                </c:pt>
                <c:pt idx="89">
                  <c:v>1.6797490000000043E-2</c:v>
                </c:pt>
                <c:pt idx="90">
                  <c:v>9.8285310000000344E-3</c:v>
                </c:pt>
                <c:pt idx="91">
                  <c:v>4.8492750000002065E-3</c:v>
                </c:pt>
                <c:pt idx="92">
                  <c:v>1.8697210000000021E-3</c:v>
                </c:pt>
                <c:pt idx="93">
                  <c:v>5.0292480000003049E-4</c:v>
                </c:pt>
                <c:pt idx="94">
                  <c:v>9.9985050000000843E-5</c:v>
                </c:pt>
                <c:pt idx="95">
                  <c:v>5.9591090000003875E-5</c:v>
                </c:pt>
                <c:pt idx="96">
                  <c:v>5.9591090000003875E-5</c:v>
                </c:pt>
                <c:pt idx="97">
                  <c:v>3.6294570000001553E-5</c:v>
                </c:pt>
                <c:pt idx="98">
                  <c:v>1.319803000000009E-5</c:v>
                </c:pt>
                <c:pt idx="99">
                  <c:v>3.1695260000002107E-6</c:v>
                </c:pt>
                <c:pt idx="100">
                  <c:v>2.2296670000001293E-6</c:v>
                </c:pt>
                <c:pt idx="101">
                  <c:v>6.6190100000002494E-6</c:v>
                </c:pt>
              </c:numCache>
            </c:numRef>
          </c:yVal>
          <c:smooth val="1"/>
        </c:ser>
        <c:ser>
          <c:idx val="1"/>
          <c:order val="1"/>
          <c:tx>
            <c:v>NiCO3</c:v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'1'!$G$4:$G$105</c:f>
              <c:numCache>
                <c:formatCode>0.000</c:formatCode>
                <c:ptCount val="102"/>
                <c:pt idx="0">
                  <c:v>0.10400000000000002</c:v>
                </c:pt>
                <c:pt idx="1">
                  <c:v>0.11240000000000012</c:v>
                </c:pt>
                <c:pt idx="2">
                  <c:v>0.12139999999999998</c:v>
                </c:pt>
                <c:pt idx="3">
                  <c:v>0.13109999999999999</c:v>
                </c:pt>
                <c:pt idx="4">
                  <c:v>0.14169999999999999</c:v>
                </c:pt>
                <c:pt idx="5">
                  <c:v>0.15310000000000001</c:v>
                </c:pt>
                <c:pt idx="6">
                  <c:v>0.16540000000000057</c:v>
                </c:pt>
                <c:pt idx="7">
                  <c:v>0.17870000000000041</c:v>
                </c:pt>
                <c:pt idx="8">
                  <c:v>0.19280000000000033</c:v>
                </c:pt>
                <c:pt idx="9">
                  <c:v>0.20800000000000021</c:v>
                </c:pt>
                <c:pt idx="10">
                  <c:v>0.22500000000000037</c:v>
                </c:pt>
                <c:pt idx="11">
                  <c:v>0.24300000000000024</c:v>
                </c:pt>
                <c:pt idx="12">
                  <c:v>0.26300000000000001</c:v>
                </c:pt>
                <c:pt idx="13">
                  <c:v>0.28500000000000031</c:v>
                </c:pt>
                <c:pt idx="14">
                  <c:v>0.30700000000000038</c:v>
                </c:pt>
                <c:pt idx="15">
                  <c:v>0.33100000000000984</c:v>
                </c:pt>
                <c:pt idx="16">
                  <c:v>0.35800000000000032</c:v>
                </c:pt>
                <c:pt idx="17">
                  <c:v>0.38700000000000939</c:v>
                </c:pt>
                <c:pt idx="18">
                  <c:v>0.41800000000000032</c:v>
                </c:pt>
                <c:pt idx="19">
                  <c:v>0.45200000000000001</c:v>
                </c:pt>
                <c:pt idx="20">
                  <c:v>0.48800000000000032</c:v>
                </c:pt>
                <c:pt idx="21">
                  <c:v>0.52700000000000002</c:v>
                </c:pt>
                <c:pt idx="22">
                  <c:v>0.56999999999999995</c:v>
                </c:pt>
                <c:pt idx="23">
                  <c:v>0.61600000000000465</c:v>
                </c:pt>
                <c:pt idx="24">
                  <c:v>0.66500000000002102</c:v>
                </c:pt>
                <c:pt idx="25">
                  <c:v>0.71800000000000064</c:v>
                </c:pt>
                <c:pt idx="26">
                  <c:v>0.77600000000001768</c:v>
                </c:pt>
                <c:pt idx="27">
                  <c:v>0.83800000000000063</c:v>
                </c:pt>
                <c:pt idx="28">
                  <c:v>0.90500000000000003</c:v>
                </c:pt>
                <c:pt idx="29">
                  <c:v>0.97800000000000054</c:v>
                </c:pt>
                <c:pt idx="30">
                  <c:v>1.0569999999999666</c:v>
                </c:pt>
                <c:pt idx="31">
                  <c:v>1.1419999999999635</c:v>
                </c:pt>
                <c:pt idx="32">
                  <c:v>1.234</c:v>
                </c:pt>
                <c:pt idx="33">
                  <c:v>1.333</c:v>
                </c:pt>
                <c:pt idx="34">
                  <c:v>1.44</c:v>
                </c:pt>
                <c:pt idx="35">
                  <c:v>1.556</c:v>
                </c:pt>
                <c:pt idx="36">
                  <c:v>1.681</c:v>
                </c:pt>
                <c:pt idx="37">
                  <c:v>1.8160000000000001</c:v>
                </c:pt>
                <c:pt idx="38">
                  <c:v>1.962999999999997</c:v>
                </c:pt>
                <c:pt idx="39">
                  <c:v>2.12</c:v>
                </c:pt>
                <c:pt idx="40">
                  <c:v>2.29</c:v>
                </c:pt>
                <c:pt idx="41">
                  <c:v>2.4699999999999998</c:v>
                </c:pt>
                <c:pt idx="42">
                  <c:v>2.67</c:v>
                </c:pt>
                <c:pt idx="43">
                  <c:v>2.8899999999999997</c:v>
                </c:pt>
                <c:pt idx="44">
                  <c:v>3.12</c:v>
                </c:pt>
                <c:pt idx="45">
                  <c:v>3.3699999999999997</c:v>
                </c:pt>
                <c:pt idx="46">
                  <c:v>3.64</c:v>
                </c:pt>
                <c:pt idx="47">
                  <c:v>3.9299999999999997</c:v>
                </c:pt>
                <c:pt idx="48">
                  <c:v>4.25</c:v>
                </c:pt>
                <c:pt idx="49">
                  <c:v>4.59</c:v>
                </c:pt>
                <c:pt idx="50">
                  <c:v>4.96</c:v>
                </c:pt>
                <c:pt idx="51">
                  <c:v>5.3599999999999985</c:v>
                </c:pt>
                <c:pt idx="52">
                  <c:v>5.79</c:v>
                </c:pt>
                <c:pt idx="53">
                  <c:v>6.26</c:v>
                </c:pt>
                <c:pt idx="54">
                  <c:v>6.76</c:v>
                </c:pt>
                <c:pt idx="55">
                  <c:v>7.3</c:v>
                </c:pt>
                <c:pt idx="56">
                  <c:v>7.89</c:v>
                </c:pt>
                <c:pt idx="57">
                  <c:v>8.52</c:v>
                </c:pt>
                <c:pt idx="58">
                  <c:v>9.2000010000000003</c:v>
                </c:pt>
                <c:pt idx="59">
                  <c:v>9.9400010000000005</c:v>
                </c:pt>
                <c:pt idx="60">
                  <c:v>10.74</c:v>
                </c:pt>
                <c:pt idx="61">
                  <c:v>11.61</c:v>
                </c:pt>
                <c:pt idx="62">
                  <c:v>12.54</c:v>
                </c:pt>
                <c:pt idx="63">
                  <c:v>13.55</c:v>
                </c:pt>
                <c:pt idx="64">
                  <c:v>14.64</c:v>
                </c:pt>
                <c:pt idx="65">
                  <c:v>15.81</c:v>
                </c:pt>
                <c:pt idx="66">
                  <c:v>17.079999999999988</c:v>
                </c:pt>
                <c:pt idx="67">
                  <c:v>18.45</c:v>
                </c:pt>
                <c:pt idx="68">
                  <c:v>19.979999999999986</c:v>
                </c:pt>
                <c:pt idx="69">
                  <c:v>21.6</c:v>
                </c:pt>
                <c:pt idx="70">
                  <c:v>23.3</c:v>
                </c:pt>
                <c:pt idx="71">
                  <c:v>25.2</c:v>
                </c:pt>
                <c:pt idx="72">
                  <c:v>27.2</c:v>
                </c:pt>
                <c:pt idx="73">
                  <c:v>29.3</c:v>
                </c:pt>
                <c:pt idx="74">
                  <c:v>31.7</c:v>
                </c:pt>
                <c:pt idx="75">
                  <c:v>34.300000000000004</c:v>
                </c:pt>
                <c:pt idx="76">
                  <c:v>37</c:v>
                </c:pt>
                <c:pt idx="77">
                  <c:v>40</c:v>
                </c:pt>
                <c:pt idx="78">
                  <c:v>43.2</c:v>
                </c:pt>
                <c:pt idx="79">
                  <c:v>46.6</c:v>
                </c:pt>
                <c:pt idx="80">
                  <c:v>50.4</c:v>
                </c:pt>
                <c:pt idx="81">
                  <c:v>54.5</c:v>
                </c:pt>
                <c:pt idx="82">
                  <c:v>58.9</c:v>
                </c:pt>
                <c:pt idx="83">
                  <c:v>63.6</c:v>
                </c:pt>
                <c:pt idx="84">
                  <c:v>68.7</c:v>
                </c:pt>
                <c:pt idx="85">
                  <c:v>74.2</c:v>
                </c:pt>
                <c:pt idx="86">
                  <c:v>80.099999999999994</c:v>
                </c:pt>
                <c:pt idx="87">
                  <c:v>86.6</c:v>
                </c:pt>
                <c:pt idx="88">
                  <c:v>93.6</c:v>
                </c:pt>
                <c:pt idx="89">
                  <c:v>101.1</c:v>
                </c:pt>
                <c:pt idx="90">
                  <c:v>109.2</c:v>
                </c:pt>
                <c:pt idx="91">
                  <c:v>118</c:v>
                </c:pt>
                <c:pt idx="92">
                  <c:v>127.5</c:v>
                </c:pt>
                <c:pt idx="93">
                  <c:v>137.69999999999999</c:v>
                </c:pt>
                <c:pt idx="94">
                  <c:v>148.80000000000001</c:v>
                </c:pt>
                <c:pt idx="95">
                  <c:v>160.80000000000001</c:v>
                </c:pt>
                <c:pt idx="96">
                  <c:v>173.7</c:v>
                </c:pt>
                <c:pt idx="97">
                  <c:v>187.6</c:v>
                </c:pt>
                <c:pt idx="98">
                  <c:v>202.4</c:v>
                </c:pt>
                <c:pt idx="99">
                  <c:v>219</c:v>
                </c:pt>
                <c:pt idx="100">
                  <c:v>237</c:v>
                </c:pt>
                <c:pt idx="101">
                  <c:v>256</c:v>
                </c:pt>
              </c:numCache>
            </c:numRef>
          </c:xVal>
          <c:yVal>
            <c:numRef>
              <c:f>'1'!$I$4:$I$105</c:f>
              <c:numCache>
                <c:formatCode>0.00%</c:formatCode>
                <c:ptCount val="102"/>
                <c:pt idx="0">
                  <c:v>1.6204130000000737E-4</c:v>
                </c:pt>
                <c:pt idx="1">
                  <c:v>1.3903540000000645E-4</c:v>
                </c:pt>
                <c:pt idx="2">
                  <c:v>1.2803260000000021E-4</c:v>
                </c:pt>
                <c:pt idx="3">
                  <c:v>1.1402900000000479E-4</c:v>
                </c:pt>
                <c:pt idx="4">
                  <c:v>9.9825420000007402E-5</c:v>
                </c:pt>
                <c:pt idx="5">
                  <c:v>8.6522020000004985E-5</c:v>
                </c:pt>
                <c:pt idx="6">
                  <c:v>7.4018850000003565E-5</c:v>
                </c:pt>
                <c:pt idx="7">
                  <c:v>6.251592000000369E-5</c:v>
                </c:pt>
                <c:pt idx="8">
                  <c:v>5.1813200000002914E-5</c:v>
                </c:pt>
                <c:pt idx="9">
                  <c:v>4.2110720000002912E-5</c:v>
                </c:pt>
                <c:pt idx="10">
                  <c:v>3.3308480000000081E-5</c:v>
                </c:pt>
                <c:pt idx="11">
                  <c:v>2.5406470000001036E-5</c:v>
                </c:pt>
                <c:pt idx="12">
                  <c:v>1.850471000000082E-5</c:v>
                </c:pt>
                <c:pt idx="13">
                  <c:v>1.2603210000000072E-5</c:v>
                </c:pt>
                <c:pt idx="14">
                  <c:v>7.8519990000004431E-6</c:v>
                </c:pt>
                <c:pt idx="15">
                  <c:v>4.2010700000002981E-6</c:v>
                </c:pt>
                <c:pt idx="16">
                  <c:v>1.8004580000001076E-6</c:v>
                </c:pt>
                <c:pt idx="17">
                  <c:v>7.5619250000003935E-7</c:v>
                </c:pt>
                <c:pt idx="18">
                  <c:v>1.1903030000000772E-6</c:v>
                </c:pt>
                <c:pt idx="19">
                  <c:v>3.2308220000001485E-6</c:v>
                </c:pt>
                <c:pt idx="20">
                  <c:v>7.0017830000004479E-6</c:v>
                </c:pt>
                <c:pt idx="21">
                  <c:v>1.2603210000000072E-5</c:v>
                </c:pt>
                <c:pt idx="22">
                  <c:v>2.0105120000000437E-5</c:v>
                </c:pt>
                <c:pt idx="23">
                  <c:v>2.9307460000000275E-5</c:v>
                </c:pt>
                <c:pt idx="24">
                  <c:v>4.0410290000003179E-5</c:v>
                </c:pt>
                <c:pt idx="25">
                  <c:v>5.2913470000003915E-5</c:v>
                </c:pt>
                <c:pt idx="26">
                  <c:v>6.6716990000004599E-5</c:v>
                </c:pt>
                <c:pt idx="27">
                  <c:v>8.1320700000000266E-5</c:v>
                </c:pt>
                <c:pt idx="28">
                  <c:v>9.6424550000000862E-5</c:v>
                </c:pt>
                <c:pt idx="29">
                  <c:v>1.1102830000000633E-4</c:v>
                </c:pt>
                <c:pt idx="30">
                  <c:v>1.2503180000000515E-4</c:v>
                </c:pt>
                <c:pt idx="31">
                  <c:v>1.380351000000067E-4</c:v>
                </c:pt>
                <c:pt idx="32">
                  <c:v>1.50038200000007E-4</c:v>
                </c:pt>
                <c:pt idx="33">
                  <c:v>1.5904050000000686E-4</c:v>
                </c:pt>
                <c:pt idx="34">
                  <c:v>1.6704250000000673E-4</c:v>
                </c:pt>
                <c:pt idx="35">
                  <c:v>1.7304400000000606E-4</c:v>
                </c:pt>
                <c:pt idx="36">
                  <c:v>1.790456000000073E-4</c:v>
                </c:pt>
                <c:pt idx="37">
                  <c:v>1.8504710000000627E-4</c:v>
                </c:pt>
                <c:pt idx="38">
                  <c:v>1.9504970000000906E-4</c:v>
                </c:pt>
                <c:pt idx="39">
                  <c:v>2.1105380000000428E-4</c:v>
                </c:pt>
                <c:pt idx="40">
                  <c:v>2.3606010000000308E-4</c:v>
                </c:pt>
                <c:pt idx="41">
                  <c:v>2.7607030000001556E-4</c:v>
                </c:pt>
                <c:pt idx="42">
                  <c:v>3.3508530000000042E-4</c:v>
                </c:pt>
                <c:pt idx="43">
                  <c:v>4.1810640000000557E-4</c:v>
                </c:pt>
                <c:pt idx="44">
                  <c:v>5.3013500000002303E-4</c:v>
                </c:pt>
                <c:pt idx="45">
                  <c:v>6.7517190000003122E-4</c:v>
                </c:pt>
                <c:pt idx="46">
                  <c:v>8.5921880000000789E-4</c:v>
                </c:pt>
                <c:pt idx="47">
                  <c:v>1.0802750000000433E-3</c:v>
                </c:pt>
                <c:pt idx="48">
                  <c:v>1.3503440000000072E-3</c:v>
                </c:pt>
                <c:pt idx="49">
                  <c:v>1.660423000000025E-3</c:v>
                </c:pt>
                <c:pt idx="50">
                  <c:v>2.0105120000000012E-3</c:v>
                </c:pt>
                <c:pt idx="51">
                  <c:v>2.3906090000000001E-3</c:v>
                </c:pt>
                <c:pt idx="52">
                  <c:v>2.8107150000000001E-3</c:v>
                </c:pt>
                <c:pt idx="53">
                  <c:v>3.2508280000000081E-3</c:v>
                </c:pt>
                <c:pt idx="54">
                  <c:v>3.7109450000000215E-3</c:v>
                </c:pt>
                <c:pt idx="55">
                  <c:v>4.1910670000000778E-3</c:v>
                </c:pt>
                <c:pt idx="56">
                  <c:v>4.6911940000000096E-3</c:v>
                </c:pt>
                <c:pt idx="57">
                  <c:v>5.2313320000002854E-3</c:v>
                </c:pt>
                <c:pt idx="58">
                  <c:v>5.8214830000000136E-3</c:v>
                </c:pt>
                <c:pt idx="59">
                  <c:v>6.5016560000002608E-3</c:v>
                </c:pt>
                <c:pt idx="60">
                  <c:v>7.3318670000003128E-3</c:v>
                </c:pt>
                <c:pt idx="61">
                  <c:v>8.362129000000126E-3</c:v>
                </c:pt>
                <c:pt idx="62">
                  <c:v>9.6924670000000778E-3</c:v>
                </c:pt>
                <c:pt idx="63">
                  <c:v>1.1402900000000054E-2</c:v>
                </c:pt>
                <c:pt idx="64">
                  <c:v>1.360346000000015E-2</c:v>
                </c:pt>
                <c:pt idx="65">
                  <c:v>1.6304150000000569E-2</c:v>
                </c:pt>
                <c:pt idx="66">
                  <c:v>1.9504970000000565E-2</c:v>
                </c:pt>
                <c:pt idx="67">
                  <c:v>2.3405960000000222E-2</c:v>
                </c:pt>
                <c:pt idx="68">
                  <c:v>2.7907100000000906E-2</c:v>
                </c:pt>
                <c:pt idx="69">
                  <c:v>3.2808350000000236E-2</c:v>
                </c:pt>
                <c:pt idx="70">
                  <c:v>3.7909650000000107E-2</c:v>
                </c:pt>
                <c:pt idx="71">
                  <c:v>4.3110980000000174E-2</c:v>
                </c:pt>
                <c:pt idx="72">
                  <c:v>4.8112250000000134E-2</c:v>
                </c:pt>
                <c:pt idx="73">
                  <c:v>5.2513370000000212E-2</c:v>
                </c:pt>
                <c:pt idx="74">
                  <c:v>5.6014270000000192E-2</c:v>
                </c:pt>
                <c:pt idx="75">
                  <c:v>5.8314850000000133E-2</c:v>
                </c:pt>
                <c:pt idx="76">
                  <c:v>5.9215080000000211E-2</c:v>
                </c:pt>
                <c:pt idx="77">
                  <c:v>5.8514900000000133E-2</c:v>
                </c:pt>
                <c:pt idx="78">
                  <c:v>5.6214310000000003E-2</c:v>
                </c:pt>
                <c:pt idx="79">
                  <c:v>5.2413340000000204E-2</c:v>
                </c:pt>
                <c:pt idx="80">
                  <c:v>4.7312050000002527E-2</c:v>
                </c:pt>
                <c:pt idx="81">
                  <c:v>4.1110470000000024E-2</c:v>
                </c:pt>
                <c:pt idx="82">
                  <c:v>3.440876000000001E-2</c:v>
                </c:pt>
                <c:pt idx="83">
                  <c:v>2.7707050000000052E-2</c:v>
                </c:pt>
                <c:pt idx="84">
                  <c:v>2.1305420000000002E-2</c:v>
                </c:pt>
                <c:pt idx="85">
                  <c:v>1.5904050000000076E-2</c:v>
                </c:pt>
                <c:pt idx="86">
                  <c:v>1.1602950000000067E-2</c:v>
                </c:pt>
                <c:pt idx="87">
                  <c:v>8.7822350000000566E-3</c:v>
                </c:pt>
                <c:pt idx="88">
                  <c:v>7.2618490000002948E-3</c:v>
                </c:pt>
                <c:pt idx="89">
                  <c:v>6.7717240000002956E-3</c:v>
                </c:pt>
                <c:pt idx="90">
                  <c:v>6.8517450000002171E-3</c:v>
                </c:pt>
                <c:pt idx="91">
                  <c:v>6.9417670000003952E-3</c:v>
                </c:pt>
                <c:pt idx="92">
                  <c:v>6.5716730000003991E-3</c:v>
                </c:pt>
                <c:pt idx="93">
                  <c:v>5.54141000000002E-3</c:v>
                </c:pt>
                <c:pt idx="94">
                  <c:v>3.9910160000000052E-3</c:v>
                </c:pt>
                <c:pt idx="95">
                  <c:v>2.3505980000000002E-3</c:v>
                </c:pt>
                <c:pt idx="96">
                  <c:v>1.0902780000000252E-3</c:v>
                </c:pt>
                <c:pt idx="97">
                  <c:v>3.7509550000001084E-4</c:v>
                </c:pt>
                <c:pt idx="98">
                  <c:v>9.482414000000734E-5</c:v>
                </c:pt>
                <c:pt idx="99">
                  <c:v>2.2905830000001503E-5</c:v>
                </c:pt>
                <c:pt idx="100">
                  <c:v>1.6504200000000752E-5</c:v>
                </c:pt>
                <c:pt idx="101">
                  <c:v>2.9107410000001083E-5</c:v>
                </c:pt>
              </c:numCache>
            </c:numRef>
          </c:yVal>
          <c:smooth val="1"/>
        </c:ser>
        <c:ser>
          <c:idx val="2"/>
          <c:order val="2"/>
          <c:tx>
            <c:v>Ni3(PO4)2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'1'!$L$4:$L$105</c:f>
              <c:numCache>
                <c:formatCode>0.000</c:formatCode>
                <c:ptCount val="102"/>
                <c:pt idx="0">
                  <c:v>0.10400000000000002</c:v>
                </c:pt>
                <c:pt idx="1">
                  <c:v>0.11240000000000012</c:v>
                </c:pt>
                <c:pt idx="2">
                  <c:v>0.12139999999999998</c:v>
                </c:pt>
                <c:pt idx="3">
                  <c:v>0.13109999999999999</c:v>
                </c:pt>
                <c:pt idx="4">
                  <c:v>0.14169999999999999</c:v>
                </c:pt>
                <c:pt idx="5">
                  <c:v>0.15310000000000001</c:v>
                </c:pt>
                <c:pt idx="6">
                  <c:v>0.16540000000000057</c:v>
                </c:pt>
                <c:pt idx="7">
                  <c:v>0.17870000000000041</c:v>
                </c:pt>
                <c:pt idx="8">
                  <c:v>0.19280000000000033</c:v>
                </c:pt>
                <c:pt idx="9">
                  <c:v>0.20800000000000021</c:v>
                </c:pt>
                <c:pt idx="10">
                  <c:v>0.22500000000000037</c:v>
                </c:pt>
                <c:pt idx="11">
                  <c:v>0.24300000000000024</c:v>
                </c:pt>
                <c:pt idx="12">
                  <c:v>0.26300000000000001</c:v>
                </c:pt>
                <c:pt idx="13">
                  <c:v>0.28500000000000031</c:v>
                </c:pt>
                <c:pt idx="14">
                  <c:v>0.30700000000000038</c:v>
                </c:pt>
                <c:pt idx="15">
                  <c:v>0.33100000000000984</c:v>
                </c:pt>
                <c:pt idx="16">
                  <c:v>0.35800000000000032</c:v>
                </c:pt>
                <c:pt idx="17">
                  <c:v>0.38700000000000939</c:v>
                </c:pt>
                <c:pt idx="18">
                  <c:v>0.41800000000000032</c:v>
                </c:pt>
                <c:pt idx="19">
                  <c:v>0.45200000000000001</c:v>
                </c:pt>
                <c:pt idx="20">
                  <c:v>0.48800000000000032</c:v>
                </c:pt>
                <c:pt idx="21">
                  <c:v>0.52700000000000002</c:v>
                </c:pt>
                <c:pt idx="22">
                  <c:v>0.56999999999999995</c:v>
                </c:pt>
                <c:pt idx="23">
                  <c:v>0.61600000000000465</c:v>
                </c:pt>
                <c:pt idx="24">
                  <c:v>0.66500000000002102</c:v>
                </c:pt>
                <c:pt idx="25">
                  <c:v>0.71800000000000064</c:v>
                </c:pt>
                <c:pt idx="26">
                  <c:v>0.77600000000001768</c:v>
                </c:pt>
                <c:pt idx="27">
                  <c:v>0.83800000000000063</c:v>
                </c:pt>
                <c:pt idx="28">
                  <c:v>0.90500000000000003</c:v>
                </c:pt>
                <c:pt idx="29">
                  <c:v>0.97800000000000054</c:v>
                </c:pt>
                <c:pt idx="30">
                  <c:v>1.0569999999999666</c:v>
                </c:pt>
                <c:pt idx="31">
                  <c:v>1.1419999999999635</c:v>
                </c:pt>
                <c:pt idx="32">
                  <c:v>1.234</c:v>
                </c:pt>
                <c:pt idx="33">
                  <c:v>1.333</c:v>
                </c:pt>
                <c:pt idx="34">
                  <c:v>1.44</c:v>
                </c:pt>
                <c:pt idx="35">
                  <c:v>1.556</c:v>
                </c:pt>
                <c:pt idx="36">
                  <c:v>1.681</c:v>
                </c:pt>
                <c:pt idx="37">
                  <c:v>1.8160000000000001</c:v>
                </c:pt>
                <c:pt idx="38">
                  <c:v>1.962999999999997</c:v>
                </c:pt>
                <c:pt idx="39">
                  <c:v>2.12</c:v>
                </c:pt>
                <c:pt idx="40">
                  <c:v>2.29</c:v>
                </c:pt>
                <c:pt idx="41">
                  <c:v>2.4699999999999998</c:v>
                </c:pt>
                <c:pt idx="42">
                  <c:v>2.67</c:v>
                </c:pt>
                <c:pt idx="43">
                  <c:v>2.8899999999999997</c:v>
                </c:pt>
                <c:pt idx="44">
                  <c:v>3.12</c:v>
                </c:pt>
                <c:pt idx="45">
                  <c:v>3.3699999999999997</c:v>
                </c:pt>
                <c:pt idx="46">
                  <c:v>3.64</c:v>
                </c:pt>
                <c:pt idx="47">
                  <c:v>3.9299999999999997</c:v>
                </c:pt>
                <c:pt idx="48">
                  <c:v>4.25</c:v>
                </c:pt>
                <c:pt idx="49">
                  <c:v>4.59</c:v>
                </c:pt>
                <c:pt idx="50">
                  <c:v>4.96</c:v>
                </c:pt>
                <c:pt idx="51">
                  <c:v>5.3599999999999985</c:v>
                </c:pt>
                <c:pt idx="52">
                  <c:v>5.79</c:v>
                </c:pt>
                <c:pt idx="53">
                  <c:v>6.26</c:v>
                </c:pt>
                <c:pt idx="54">
                  <c:v>6.76</c:v>
                </c:pt>
                <c:pt idx="55">
                  <c:v>7.3</c:v>
                </c:pt>
                <c:pt idx="56">
                  <c:v>7.89</c:v>
                </c:pt>
                <c:pt idx="57">
                  <c:v>8.52</c:v>
                </c:pt>
                <c:pt idx="58">
                  <c:v>9.2000010000000003</c:v>
                </c:pt>
                <c:pt idx="59">
                  <c:v>9.9400010000000005</c:v>
                </c:pt>
                <c:pt idx="60">
                  <c:v>10.74</c:v>
                </c:pt>
                <c:pt idx="61">
                  <c:v>11.61</c:v>
                </c:pt>
                <c:pt idx="62">
                  <c:v>12.54</c:v>
                </c:pt>
                <c:pt idx="63">
                  <c:v>13.55</c:v>
                </c:pt>
                <c:pt idx="64">
                  <c:v>14.64</c:v>
                </c:pt>
                <c:pt idx="65">
                  <c:v>15.81</c:v>
                </c:pt>
                <c:pt idx="66">
                  <c:v>17.079999999999988</c:v>
                </c:pt>
                <c:pt idx="67">
                  <c:v>18.45</c:v>
                </c:pt>
                <c:pt idx="68">
                  <c:v>19.979999999999986</c:v>
                </c:pt>
                <c:pt idx="69">
                  <c:v>21.6</c:v>
                </c:pt>
                <c:pt idx="70">
                  <c:v>23.3</c:v>
                </c:pt>
                <c:pt idx="71">
                  <c:v>25.2</c:v>
                </c:pt>
                <c:pt idx="72">
                  <c:v>27.2</c:v>
                </c:pt>
                <c:pt idx="73">
                  <c:v>29.3</c:v>
                </c:pt>
                <c:pt idx="74">
                  <c:v>31.7</c:v>
                </c:pt>
                <c:pt idx="75">
                  <c:v>34.300000000000004</c:v>
                </c:pt>
                <c:pt idx="76">
                  <c:v>37</c:v>
                </c:pt>
                <c:pt idx="77">
                  <c:v>40</c:v>
                </c:pt>
                <c:pt idx="78">
                  <c:v>43.2</c:v>
                </c:pt>
                <c:pt idx="79">
                  <c:v>46.6</c:v>
                </c:pt>
                <c:pt idx="80">
                  <c:v>50.4</c:v>
                </c:pt>
                <c:pt idx="81">
                  <c:v>54.5</c:v>
                </c:pt>
                <c:pt idx="82">
                  <c:v>58.9</c:v>
                </c:pt>
                <c:pt idx="83">
                  <c:v>63.6</c:v>
                </c:pt>
                <c:pt idx="84">
                  <c:v>68.7</c:v>
                </c:pt>
                <c:pt idx="85">
                  <c:v>74.2</c:v>
                </c:pt>
                <c:pt idx="86">
                  <c:v>80.099999999999994</c:v>
                </c:pt>
                <c:pt idx="87">
                  <c:v>86.6</c:v>
                </c:pt>
                <c:pt idx="88">
                  <c:v>93.6</c:v>
                </c:pt>
                <c:pt idx="89">
                  <c:v>101.1</c:v>
                </c:pt>
                <c:pt idx="90">
                  <c:v>109.2</c:v>
                </c:pt>
                <c:pt idx="91">
                  <c:v>118</c:v>
                </c:pt>
                <c:pt idx="92">
                  <c:v>127.5</c:v>
                </c:pt>
                <c:pt idx="93">
                  <c:v>137.69999999999999</c:v>
                </c:pt>
                <c:pt idx="94">
                  <c:v>148.80000000000001</c:v>
                </c:pt>
                <c:pt idx="95">
                  <c:v>160.80000000000001</c:v>
                </c:pt>
                <c:pt idx="96">
                  <c:v>173.7</c:v>
                </c:pt>
                <c:pt idx="97">
                  <c:v>187.6</c:v>
                </c:pt>
                <c:pt idx="98">
                  <c:v>202.4</c:v>
                </c:pt>
                <c:pt idx="99">
                  <c:v>219</c:v>
                </c:pt>
                <c:pt idx="100">
                  <c:v>237</c:v>
                </c:pt>
                <c:pt idx="101">
                  <c:v>256</c:v>
                </c:pt>
              </c:numCache>
            </c:numRef>
          </c:xVal>
          <c:yVal>
            <c:numRef>
              <c:f>'1'!$N$4:$N$105</c:f>
              <c:numCache>
                <c:formatCode>0.00%</c:formatCode>
                <c:ptCount val="102"/>
                <c:pt idx="0">
                  <c:v>7.3091250000002187E-4</c:v>
                </c:pt>
                <c:pt idx="1">
                  <c:v>5.9392890000004213E-4</c:v>
                </c:pt>
                <c:pt idx="2">
                  <c:v>5.3393610000003683E-4</c:v>
                </c:pt>
                <c:pt idx="3">
                  <c:v>4.5594540000000195E-4</c:v>
                </c:pt>
                <c:pt idx="4">
                  <c:v>3.7995450000000239E-4</c:v>
                </c:pt>
                <c:pt idx="5">
                  <c:v>3.0996290000000117E-4</c:v>
                </c:pt>
                <c:pt idx="6">
                  <c:v>2.4897020000000223E-4</c:v>
                </c:pt>
                <c:pt idx="7">
                  <c:v>1.9597660000000513E-4</c:v>
                </c:pt>
                <c:pt idx="8">
                  <c:v>1.4998210000000001E-4</c:v>
                </c:pt>
                <c:pt idx="9">
                  <c:v>1.1198660000000001E-4</c:v>
                </c:pt>
                <c:pt idx="10">
                  <c:v>8.0890310000001302E-5</c:v>
                </c:pt>
                <c:pt idx="11">
                  <c:v>5.6893190000002994E-5</c:v>
                </c:pt>
                <c:pt idx="12">
                  <c:v>3.9795240000001969E-5</c:v>
                </c:pt>
                <c:pt idx="13">
                  <c:v>2.9296490000000114E-5</c:v>
                </c:pt>
                <c:pt idx="14">
                  <c:v>2.4897020000000959E-5</c:v>
                </c:pt>
                <c:pt idx="15">
                  <c:v>2.6396840000001139E-5</c:v>
                </c:pt>
                <c:pt idx="16">
                  <c:v>3.3196030000000116E-5</c:v>
                </c:pt>
                <c:pt idx="17">
                  <c:v>4.4994620000003929E-5</c:v>
                </c:pt>
                <c:pt idx="18">
                  <c:v>6.1192680000004106E-5</c:v>
                </c:pt>
                <c:pt idx="19">
                  <c:v>8.0990310000001115E-5</c:v>
                </c:pt>
                <c:pt idx="20">
                  <c:v>1.0398750000000046E-4</c:v>
                </c:pt>
                <c:pt idx="21">
                  <c:v>1.2898460000000049E-4</c:v>
                </c:pt>
                <c:pt idx="22">
                  <c:v>1.5498140000000051E-4</c:v>
                </c:pt>
                <c:pt idx="23">
                  <c:v>1.8197820000000675E-4</c:v>
                </c:pt>
                <c:pt idx="24">
                  <c:v>2.0797510000000112E-4</c:v>
                </c:pt>
                <c:pt idx="25">
                  <c:v>2.3197220000000012E-4</c:v>
                </c:pt>
                <c:pt idx="26">
                  <c:v>2.5396960000000052E-4</c:v>
                </c:pt>
                <c:pt idx="27">
                  <c:v>2.7296730000000644E-4</c:v>
                </c:pt>
                <c:pt idx="28">
                  <c:v>2.8796550000000001E-4</c:v>
                </c:pt>
                <c:pt idx="29">
                  <c:v>2.9896420000000016E-4</c:v>
                </c:pt>
                <c:pt idx="30">
                  <c:v>3.059634000000064E-4</c:v>
                </c:pt>
                <c:pt idx="31">
                  <c:v>3.0896300000001267E-4</c:v>
                </c:pt>
                <c:pt idx="32">
                  <c:v>3.0996290000000117E-4</c:v>
                </c:pt>
                <c:pt idx="33">
                  <c:v>3.0996290000000117E-4</c:v>
                </c:pt>
                <c:pt idx="34">
                  <c:v>3.1196260000000264E-4</c:v>
                </c:pt>
                <c:pt idx="35">
                  <c:v>3.1996170000000919E-4</c:v>
                </c:pt>
                <c:pt idx="36">
                  <c:v>3.3795960000000479E-4</c:v>
                </c:pt>
                <c:pt idx="37">
                  <c:v>3.7095560000001464E-4</c:v>
                </c:pt>
                <c:pt idx="38">
                  <c:v>4.2394920000003239E-4</c:v>
                </c:pt>
                <c:pt idx="39">
                  <c:v>5.0393970000003376E-4</c:v>
                </c:pt>
                <c:pt idx="40">
                  <c:v>6.1492640000002986E-4</c:v>
                </c:pt>
                <c:pt idx="41">
                  <c:v>7.6390860000002199E-4</c:v>
                </c:pt>
                <c:pt idx="42">
                  <c:v>9.5588560000001632E-4</c:v>
                </c:pt>
                <c:pt idx="43">
                  <c:v>1.1898570000000558E-3</c:v>
                </c:pt>
                <c:pt idx="44">
                  <c:v>1.4798230000000001E-3</c:v>
                </c:pt>
                <c:pt idx="45">
                  <c:v>1.8097830000000108E-3</c:v>
                </c:pt>
                <c:pt idx="46">
                  <c:v>2.1897380000000469E-3</c:v>
                </c:pt>
                <c:pt idx="47">
                  <c:v>2.5996890000000053E-3</c:v>
                </c:pt>
                <c:pt idx="48">
                  <c:v>3.0496350000000292E-3</c:v>
                </c:pt>
                <c:pt idx="49">
                  <c:v>3.5195790000000114E-3</c:v>
                </c:pt>
                <c:pt idx="50">
                  <c:v>3.9995210000000518E-3</c:v>
                </c:pt>
                <c:pt idx="51">
                  <c:v>4.489463000000359E-3</c:v>
                </c:pt>
                <c:pt idx="52">
                  <c:v>4.9894030000003009E-3</c:v>
                </c:pt>
                <c:pt idx="53">
                  <c:v>5.4993420000003434E-3</c:v>
                </c:pt>
                <c:pt idx="54">
                  <c:v>6.0292780000002488E-3</c:v>
                </c:pt>
                <c:pt idx="55">
                  <c:v>6.6092090000002901E-3</c:v>
                </c:pt>
                <c:pt idx="56">
                  <c:v>7.259131000000054E-3</c:v>
                </c:pt>
                <c:pt idx="57">
                  <c:v>8.0490360000001118E-3</c:v>
                </c:pt>
                <c:pt idx="58">
                  <c:v>9.0189200000000014E-3</c:v>
                </c:pt>
                <c:pt idx="59">
                  <c:v>1.0298769999999999E-2</c:v>
                </c:pt>
                <c:pt idx="60">
                  <c:v>1.1898580000000068E-2</c:v>
                </c:pt>
                <c:pt idx="61">
                  <c:v>1.389834E-2</c:v>
                </c:pt>
                <c:pt idx="62">
                  <c:v>1.6298050000000001E-2</c:v>
                </c:pt>
                <c:pt idx="63">
                  <c:v>1.9297689999999999E-2</c:v>
                </c:pt>
                <c:pt idx="64">
                  <c:v>2.289726000000105E-2</c:v>
                </c:pt>
                <c:pt idx="65">
                  <c:v>2.6896780000000002E-2</c:v>
                </c:pt>
                <c:pt idx="66">
                  <c:v>3.1296259999999999E-2</c:v>
                </c:pt>
                <c:pt idx="67">
                  <c:v>3.6095680000000012E-2</c:v>
                </c:pt>
                <c:pt idx="68">
                  <c:v>4.0995090000000185E-2</c:v>
                </c:pt>
                <c:pt idx="69">
                  <c:v>4.5894500000000192E-2</c:v>
                </c:pt>
                <c:pt idx="70">
                  <c:v>5.0493960000000976E-2</c:v>
                </c:pt>
                <c:pt idx="71">
                  <c:v>5.4693450000000976E-2</c:v>
                </c:pt>
                <c:pt idx="72">
                  <c:v>5.8093050000000201E-2</c:v>
                </c:pt>
                <c:pt idx="73">
                  <c:v>6.0492760000002407E-2</c:v>
                </c:pt>
                <c:pt idx="74">
                  <c:v>6.1492640000000952E-2</c:v>
                </c:pt>
                <c:pt idx="75">
                  <c:v>6.0892710000002674E-2</c:v>
                </c:pt>
                <c:pt idx="76">
                  <c:v>5.8493000000000475E-2</c:v>
                </c:pt>
                <c:pt idx="77">
                  <c:v>5.429350000000055E-2</c:v>
                </c:pt>
                <c:pt idx="78">
                  <c:v>4.8394210000000576E-2</c:v>
                </c:pt>
                <c:pt idx="79">
                  <c:v>4.0995090000000185E-2</c:v>
                </c:pt>
                <c:pt idx="80">
                  <c:v>3.2796070000000052E-2</c:v>
                </c:pt>
                <c:pt idx="81">
                  <c:v>2.4397080000000002E-2</c:v>
                </c:pt>
                <c:pt idx="82">
                  <c:v>1.6598010000000003E-2</c:v>
                </c:pt>
                <c:pt idx="83">
                  <c:v>9.9488090000000046E-3</c:v>
                </c:pt>
                <c:pt idx="84">
                  <c:v>5.0593940000000477E-3</c:v>
                </c:pt>
                <c:pt idx="85">
                  <c:v>2.0097590000000012E-3</c:v>
                </c:pt>
                <c:pt idx="86">
                  <c:v>5.5793320000003285E-4</c:v>
                </c:pt>
                <c:pt idx="87">
                  <c:v>1.3098430000000051E-4</c:v>
                </c:pt>
                <c:pt idx="88">
                  <c:v>1.1898580000000573E-4</c:v>
                </c:pt>
                <c:pt idx="89">
                  <c:v>1.4698240000000001E-4</c:v>
                </c:pt>
                <c:pt idx="90">
                  <c:v>1.1598610000000023E-4</c:v>
                </c:pt>
                <c:pt idx="91">
                  <c:v>5.8493000000003351E-5</c:v>
                </c:pt>
                <c:pt idx="92">
                  <c:v>1.7897860000000631E-5</c:v>
                </c:pt>
                <c:pt idx="93">
                  <c:v>3.0796310000001647E-6</c:v>
                </c:pt>
                <c:pt idx="94">
                  <c:v>4.6994380000002563E-7</c:v>
                </c:pt>
                <c:pt idx="95">
                  <c:v>1.6997960000000836E-7</c:v>
                </c:pt>
                <c:pt idx="96">
                  <c:v>3.9495270000003048E-8</c:v>
                </c:pt>
                <c:pt idx="97">
                  <c:v>3.9195310000003159E-9</c:v>
                </c:pt>
                <c:pt idx="98">
                  <c:v>1.2198540000000507E-8</c:v>
                </c:pt>
                <c:pt idx="99">
                  <c:v>1.6398040000000724E-7</c:v>
                </c:pt>
                <c:pt idx="100">
                  <c:v>1.0798710000000047E-6</c:v>
                </c:pt>
                <c:pt idx="101">
                  <c:v>3.7595500000001887E-6</c:v>
                </c:pt>
              </c:numCache>
            </c:numRef>
          </c:yVal>
          <c:smooth val="1"/>
        </c:ser>
        <c:ser>
          <c:idx val="3"/>
          <c:order val="3"/>
          <c:tx>
            <c:v>NiS</c:v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'1'!$Q$4:$Q$99</c:f>
              <c:numCache>
                <c:formatCode>0.000</c:formatCode>
                <c:ptCount val="96"/>
                <c:pt idx="0">
                  <c:v>0.10400000000000002</c:v>
                </c:pt>
                <c:pt idx="1">
                  <c:v>0.11240000000000012</c:v>
                </c:pt>
                <c:pt idx="2">
                  <c:v>0.12139999999999998</c:v>
                </c:pt>
                <c:pt idx="3">
                  <c:v>0.13109999999999999</c:v>
                </c:pt>
                <c:pt idx="4">
                  <c:v>0.14169999999999999</c:v>
                </c:pt>
                <c:pt idx="5">
                  <c:v>0.15310000000000001</c:v>
                </c:pt>
                <c:pt idx="6">
                  <c:v>0.16540000000000057</c:v>
                </c:pt>
                <c:pt idx="7">
                  <c:v>0.17870000000000041</c:v>
                </c:pt>
                <c:pt idx="8">
                  <c:v>0.19280000000000033</c:v>
                </c:pt>
                <c:pt idx="9">
                  <c:v>0.20800000000000021</c:v>
                </c:pt>
                <c:pt idx="10">
                  <c:v>0.22500000000000037</c:v>
                </c:pt>
                <c:pt idx="11">
                  <c:v>0.24300000000000024</c:v>
                </c:pt>
                <c:pt idx="12">
                  <c:v>0.26300000000000001</c:v>
                </c:pt>
                <c:pt idx="13">
                  <c:v>0.28500000000000031</c:v>
                </c:pt>
                <c:pt idx="14">
                  <c:v>0.30700000000000038</c:v>
                </c:pt>
                <c:pt idx="15">
                  <c:v>0.33100000000000984</c:v>
                </c:pt>
                <c:pt idx="16">
                  <c:v>0.35800000000000032</c:v>
                </c:pt>
                <c:pt idx="17">
                  <c:v>0.38700000000000939</c:v>
                </c:pt>
                <c:pt idx="18">
                  <c:v>0.41800000000000032</c:v>
                </c:pt>
                <c:pt idx="19">
                  <c:v>0.45200000000000001</c:v>
                </c:pt>
                <c:pt idx="20">
                  <c:v>0.48800000000000032</c:v>
                </c:pt>
                <c:pt idx="21">
                  <c:v>0.52700000000000002</c:v>
                </c:pt>
                <c:pt idx="22">
                  <c:v>0.56999999999999995</c:v>
                </c:pt>
                <c:pt idx="23">
                  <c:v>0.61600000000000465</c:v>
                </c:pt>
                <c:pt idx="24">
                  <c:v>0.66500000000002102</c:v>
                </c:pt>
                <c:pt idx="25">
                  <c:v>0.71800000000000064</c:v>
                </c:pt>
                <c:pt idx="26">
                  <c:v>0.77600000000001768</c:v>
                </c:pt>
                <c:pt idx="27">
                  <c:v>0.83800000000000063</c:v>
                </c:pt>
                <c:pt idx="28">
                  <c:v>0.90500000000000003</c:v>
                </c:pt>
                <c:pt idx="29">
                  <c:v>0.97800000000000054</c:v>
                </c:pt>
                <c:pt idx="30">
                  <c:v>1.0569999999999666</c:v>
                </c:pt>
                <c:pt idx="31">
                  <c:v>1.1419999999999635</c:v>
                </c:pt>
                <c:pt idx="32">
                  <c:v>1.234</c:v>
                </c:pt>
                <c:pt idx="33">
                  <c:v>1.333</c:v>
                </c:pt>
                <c:pt idx="34">
                  <c:v>1.44</c:v>
                </c:pt>
                <c:pt idx="35">
                  <c:v>1.556</c:v>
                </c:pt>
                <c:pt idx="36">
                  <c:v>1.681</c:v>
                </c:pt>
                <c:pt idx="37">
                  <c:v>1.8160000000000001</c:v>
                </c:pt>
                <c:pt idx="38">
                  <c:v>1.962999999999997</c:v>
                </c:pt>
                <c:pt idx="39">
                  <c:v>2.12</c:v>
                </c:pt>
                <c:pt idx="40">
                  <c:v>2.29</c:v>
                </c:pt>
                <c:pt idx="41">
                  <c:v>2.4699999999999998</c:v>
                </c:pt>
                <c:pt idx="42">
                  <c:v>2.67</c:v>
                </c:pt>
                <c:pt idx="43">
                  <c:v>2.8899999999999997</c:v>
                </c:pt>
                <c:pt idx="44">
                  <c:v>3.12</c:v>
                </c:pt>
                <c:pt idx="45">
                  <c:v>3.3699999999999997</c:v>
                </c:pt>
                <c:pt idx="46">
                  <c:v>3.64</c:v>
                </c:pt>
                <c:pt idx="47">
                  <c:v>3.9299999999999997</c:v>
                </c:pt>
                <c:pt idx="48">
                  <c:v>4.25</c:v>
                </c:pt>
                <c:pt idx="49">
                  <c:v>4.59</c:v>
                </c:pt>
                <c:pt idx="50">
                  <c:v>4.96</c:v>
                </c:pt>
                <c:pt idx="51">
                  <c:v>5.3599999999999985</c:v>
                </c:pt>
                <c:pt idx="52">
                  <c:v>5.79</c:v>
                </c:pt>
                <c:pt idx="53">
                  <c:v>6.26</c:v>
                </c:pt>
                <c:pt idx="54">
                  <c:v>6.76</c:v>
                </c:pt>
                <c:pt idx="55">
                  <c:v>7.3</c:v>
                </c:pt>
                <c:pt idx="56">
                  <c:v>7.89</c:v>
                </c:pt>
                <c:pt idx="57">
                  <c:v>8.52</c:v>
                </c:pt>
                <c:pt idx="58">
                  <c:v>9.2000010000000003</c:v>
                </c:pt>
                <c:pt idx="59">
                  <c:v>9.9400010000000005</c:v>
                </c:pt>
                <c:pt idx="60">
                  <c:v>10.74</c:v>
                </c:pt>
                <c:pt idx="61">
                  <c:v>11.61</c:v>
                </c:pt>
                <c:pt idx="62">
                  <c:v>12.54</c:v>
                </c:pt>
                <c:pt idx="63">
                  <c:v>13.55</c:v>
                </c:pt>
                <c:pt idx="64">
                  <c:v>14.64</c:v>
                </c:pt>
                <c:pt idx="65">
                  <c:v>15.81</c:v>
                </c:pt>
                <c:pt idx="66">
                  <c:v>17.079999999999988</c:v>
                </c:pt>
                <c:pt idx="67">
                  <c:v>18.45</c:v>
                </c:pt>
                <c:pt idx="68">
                  <c:v>19.979999999999986</c:v>
                </c:pt>
                <c:pt idx="69">
                  <c:v>21.6</c:v>
                </c:pt>
                <c:pt idx="70">
                  <c:v>23.3</c:v>
                </c:pt>
                <c:pt idx="71">
                  <c:v>25.2</c:v>
                </c:pt>
                <c:pt idx="72">
                  <c:v>27.2</c:v>
                </c:pt>
                <c:pt idx="73">
                  <c:v>29.3</c:v>
                </c:pt>
                <c:pt idx="74">
                  <c:v>31.7</c:v>
                </c:pt>
                <c:pt idx="75">
                  <c:v>34.300000000000004</c:v>
                </c:pt>
                <c:pt idx="76">
                  <c:v>37</c:v>
                </c:pt>
                <c:pt idx="77">
                  <c:v>40</c:v>
                </c:pt>
                <c:pt idx="78">
                  <c:v>43.2</c:v>
                </c:pt>
                <c:pt idx="79">
                  <c:v>46.6</c:v>
                </c:pt>
                <c:pt idx="80">
                  <c:v>50.4</c:v>
                </c:pt>
                <c:pt idx="81">
                  <c:v>54.5</c:v>
                </c:pt>
                <c:pt idx="82">
                  <c:v>58.9</c:v>
                </c:pt>
                <c:pt idx="83">
                  <c:v>63.6</c:v>
                </c:pt>
                <c:pt idx="84">
                  <c:v>68.7</c:v>
                </c:pt>
                <c:pt idx="85">
                  <c:v>74.2</c:v>
                </c:pt>
                <c:pt idx="86">
                  <c:v>80.099999999999994</c:v>
                </c:pt>
                <c:pt idx="87">
                  <c:v>86.6</c:v>
                </c:pt>
                <c:pt idx="88">
                  <c:v>93.6</c:v>
                </c:pt>
                <c:pt idx="89">
                  <c:v>101.1</c:v>
                </c:pt>
                <c:pt idx="90">
                  <c:v>109.2</c:v>
                </c:pt>
                <c:pt idx="91">
                  <c:v>118</c:v>
                </c:pt>
                <c:pt idx="92">
                  <c:v>127.5</c:v>
                </c:pt>
                <c:pt idx="93">
                  <c:v>137.69999999999999</c:v>
                </c:pt>
                <c:pt idx="94">
                  <c:v>148.80000000000001</c:v>
                </c:pt>
                <c:pt idx="95">
                  <c:v>160.80000000000001</c:v>
                </c:pt>
              </c:numCache>
            </c:numRef>
          </c:xVal>
          <c:yVal>
            <c:numRef>
              <c:f>'1'!$S$4:$S$99</c:f>
              <c:numCache>
                <c:formatCode>0.00%</c:formatCode>
                <c:ptCount val="96"/>
                <c:pt idx="0">
                  <c:v>1.7303580000000725E-4</c:v>
                </c:pt>
                <c:pt idx="1">
                  <c:v>1.5503210000000054E-4</c:v>
                </c:pt>
                <c:pt idx="2">
                  <c:v>1.4703050000000497E-4</c:v>
                </c:pt>
                <c:pt idx="3">
                  <c:v>1.3602820000000812E-4</c:v>
                </c:pt>
                <c:pt idx="4">
                  <c:v>1.2402570000000701E-4</c:v>
                </c:pt>
                <c:pt idx="5">
                  <c:v>1.130234000000031E-4</c:v>
                </c:pt>
                <c:pt idx="6">
                  <c:v>1.020211000000011E-4</c:v>
                </c:pt>
                <c:pt idx="7">
                  <c:v>9.2319130000000045E-5</c:v>
                </c:pt>
                <c:pt idx="8">
                  <c:v>8.2517100000000396E-5</c:v>
                </c:pt>
                <c:pt idx="9">
                  <c:v>7.3215170000000577E-5</c:v>
                </c:pt>
                <c:pt idx="10">
                  <c:v>6.4413350000003895E-5</c:v>
                </c:pt>
                <c:pt idx="11">
                  <c:v>5.6011610000003014E-5</c:v>
                </c:pt>
                <c:pt idx="12">
                  <c:v>4.810997000000024E-5</c:v>
                </c:pt>
                <c:pt idx="13">
                  <c:v>4.0708440000002183E-5</c:v>
                </c:pt>
                <c:pt idx="14">
                  <c:v>3.3907030000000726E-5</c:v>
                </c:pt>
                <c:pt idx="15">
                  <c:v>2.7805760000001855E-5</c:v>
                </c:pt>
                <c:pt idx="16">
                  <c:v>2.2204600000001251E-5</c:v>
                </c:pt>
                <c:pt idx="17">
                  <c:v>1.7303590000000777E-5</c:v>
                </c:pt>
                <c:pt idx="18">
                  <c:v>1.3102710000000549E-5</c:v>
                </c:pt>
                <c:pt idx="19">
                  <c:v>9.6620020000006103E-6</c:v>
                </c:pt>
                <c:pt idx="20">
                  <c:v>6.8614220000003857E-6</c:v>
                </c:pt>
                <c:pt idx="21">
                  <c:v>4.7009740000000458E-6</c:v>
                </c:pt>
                <c:pt idx="22">
                  <c:v>3.1106450000000429E-6</c:v>
                </c:pt>
                <c:pt idx="23">
                  <c:v>1.9904130000001285E-6</c:v>
                </c:pt>
                <c:pt idx="24">
                  <c:v>1.2302550000000781E-6</c:v>
                </c:pt>
                <c:pt idx="25">
                  <c:v>7.0714650000005409E-7</c:v>
                </c:pt>
                <c:pt idx="26">
                  <c:v>3.4207090000002078E-7</c:v>
                </c:pt>
                <c:pt idx="27">
                  <c:v>1.6003320000001138E-7</c:v>
                </c:pt>
                <c:pt idx="28">
                  <c:v>3.7507770000002611E-7</c:v>
                </c:pt>
                <c:pt idx="29">
                  <c:v>1.4903090000000584E-6</c:v>
                </c:pt>
                <c:pt idx="30">
                  <c:v>4.2708850000000558E-6</c:v>
                </c:pt>
                <c:pt idx="31">
                  <c:v>9.5019690000000813E-6</c:v>
                </c:pt>
                <c:pt idx="32">
                  <c:v>1.7603650000000754E-5</c:v>
                </c:pt>
                <c:pt idx="33">
                  <c:v>2.8705950000001026E-5</c:v>
                </c:pt>
                <c:pt idx="34">
                  <c:v>4.1908680000000975E-5</c:v>
                </c:pt>
                <c:pt idx="35">
                  <c:v>5.6211650000000562E-5</c:v>
                </c:pt>
                <c:pt idx="36">
                  <c:v>6.9714440000004398E-5</c:v>
                </c:pt>
                <c:pt idx="37">
                  <c:v>8.0516680000000576E-5</c:v>
                </c:pt>
                <c:pt idx="38">
                  <c:v>8.6517920000000862E-5</c:v>
                </c:pt>
                <c:pt idx="39">
                  <c:v>8.6417920000000304E-5</c:v>
                </c:pt>
                <c:pt idx="40">
                  <c:v>7.9316440000005219E-5</c:v>
                </c:pt>
                <c:pt idx="41">
                  <c:v>6.5613590000003562E-5</c:v>
                </c:pt>
                <c:pt idx="42">
                  <c:v>4.7209780000000558E-5</c:v>
                </c:pt>
                <c:pt idx="43">
                  <c:v>2.7705740000001742E-5</c:v>
                </c:pt>
                <c:pt idx="44">
                  <c:v>1.3002690000000433E-5</c:v>
                </c:pt>
                <c:pt idx="45">
                  <c:v>1.0802240000000052E-5</c:v>
                </c:pt>
                <c:pt idx="46">
                  <c:v>3.1006420000000518E-5</c:v>
                </c:pt>
                <c:pt idx="47">
                  <c:v>8.5017620000000602E-5</c:v>
                </c:pt>
                <c:pt idx="48">
                  <c:v>1.860386000000082E-4</c:v>
                </c:pt>
                <c:pt idx="49">
                  <c:v>3.4607170000001676E-4</c:v>
                </c:pt>
                <c:pt idx="50">
                  <c:v>5.7912000000003233E-4</c:v>
                </c:pt>
                <c:pt idx="51">
                  <c:v>8.9618570000000813E-4</c:v>
                </c:pt>
                <c:pt idx="52">
                  <c:v>1.3002690000000021E-3</c:v>
                </c:pt>
                <c:pt idx="53">
                  <c:v>1.8103750000000569E-3</c:v>
                </c:pt>
                <c:pt idx="54">
                  <c:v>2.4004970000000114E-3</c:v>
                </c:pt>
                <c:pt idx="55">
                  <c:v>3.0906409999999999E-3</c:v>
                </c:pt>
                <c:pt idx="56">
                  <c:v>3.8407960000001219E-3</c:v>
                </c:pt>
                <c:pt idx="57">
                  <c:v>4.6409620000000124E-3</c:v>
                </c:pt>
                <c:pt idx="58">
                  <c:v>5.4711340000000459E-3</c:v>
                </c:pt>
                <c:pt idx="59">
                  <c:v>6.3013060000000577E-3</c:v>
                </c:pt>
                <c:pt idx="60">
                  <c:v>7.1014710000002141E-3</c:v>
                </c:pt>
                <c:pt idx="61">
                  <c:v>7.871631000000304E-3</c:v>
                </c:pt>
                <c:pt idx="62">
                  <c:v>8.6117850000000228E-3</c:v>
                </c:pt>
                <c:pt idx="63">
                  <c:v>9.3319330000000231E-3</c:v>
                </c:pt>
                <c:pt idx="64">
                  <c:v>1.0102090000000001E-2</c:v>
                </c:pt>
                <c:pt idx="65">
                  <c:v>1.1002280000000001E-2</c:v>
                </c:pt>
                <c:pt idx="66">
                  <c:v>1.2102510000000021E-2</c:v>
                </c:pt>
                <c:pt idx="67">
                  <c:v>1.3702840000000108E-2</c:v>
                </c:pt>
                <c:pt idx="68">
                  <c:v>1.5703250000000057E-2</c:v>
                </c:pt>
                <c:pt idx="69">
                  <c:v>1.8503830000000412E-2</c:v>
                </c:pt>
                <c:pt idx="70">
                  <c:v>2.2104579999999999E-2</c:v>
                </c:pt>
                <c:pt idx="71">
                  <c:v>2.6605510000001057E-2</c:v>
                </c:pt>
                <c:pt idx="72">
                  <c:v>3.1906610000000016E-2</c:v>
                </c:pt>
                <c:pt idx="73">
                  <c:v>3.8007870000000263E-2</c:v>
                </c:pt>
                <c:pt idx="74">
                  <c:v>4.4609249999999975E-2</c:v>
                </c:pt>
                <c:pt idx="75">
                  <c:v>5.1410650000000134E-2</c:v>
                </c:pt>
                <c:pt idx="76">
                  <c:v>5.7912000000002406E-2</c:v>
                </c:pt>
                <c:pt idx="77">
                  <c:v>6.3513159999999999E-2</c:v>
                </c:pt>
                <c:pt idx="78">
                  <c:v>6.7614010000000488E-2</c:v>
                </c:pt>
                <c:pt idx="79">
                  <c:v>6.9814460000002604E-2</c:v>
                </c:pt>
                <c:pt idx="80">
                  <c:v>6.9514400000001003E-2</c:v>
                </c:pt>
                <c:pt idx="81">
                  <c:v>6.6613810000000023E-2</c:v>
                </c:pt>
                <c:pt idx="82">
                  <c:v>6.1112660000000575E-2</c:v>
                </c:pt>
                <c:pt idx="83">
                  <c:v>5.3411060000000024E-2</c:v>
                </c:pt>
                <c:pt idx="84">
                  <c:v>4.3909099999999993E-2</c:v>
                </c:pt>
                <c:pt idx="85">
                  <c:v>3.3606959999999998E-2</c:v>
                </c:pt>
                <c:pt idx="86">
                  <c:v>2.360489000000001E-2</c:v>
                </c:pt>
                <c:pt idx="87">
                  <c:v>1.4703050000000054E-2</c:v>
                </c:pt>
                <c:pt idx="88">
                  <c:v>7.9116390000003485E-3</c:v>
                </c:pt>
                <c:pt idx="89">
                  <c:v>3.440713000000116E-3</c:v>
                </c:pt>
                <c:pt idx="90">
                  <c:v>1.110230000000015E-3</c:v>
                </c:pt>
                <c:pt idx="91">
                  <c:v>2.4004970000001061E-4</c:v>
                </c:pt>
                <c:pt idx="92">
                  <c:v>3.0706360000001333E-5</c:v>
                </c:pt>
                <c:pt idx="93">
                  <c:v>1.9904130000001285E-6</c:v>
                </c:pt>
                <c:pt idx="94">
                  <c:v>5.691179000000391E-8</c:v>
                </c:pt>
                <c:pt idx="95">
                  <c:v>0</c:v>
                </c:pt>
              </c:numCache>
            </c:numRef>
          </c:yVal>
          <c:smooth val="1"/>
        </c:ser>
        <c:axId val="52537216"/>
        <c:axId val="52428800"/>
      </c:scatterChart>
      <c:valAx>
        <c:axId val="52537216"/>
        <c:scaling>
          <c:orientation val="minMax"/>
          <c:max val="180"/>
          <c:min val="0"/>
        </c:scaling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b="1" dirty="0" smtClean="0"/>
                  <a:t>Размер частиц, мкм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0.4018004516365245"/>
              <c:y val="0.75709180461431913"/>
            </c:manualLayout>
          </c:layout>
        </c:title>
        <c:numFmt formatCode="0" sourceLinked="0"/>
        <c:tickLblPos val="nextTo"/>
        <c:spPr>
          <a:ln>
            <a:solidFill>
              <a:srgbClr val="000000"/>
            </a:solidFill>
            <a:prstDash val="solid"/>
          </a:ln>
        </c:spPr>
        <c:crossAx val="52428800"/>
        <c:crosses val="autoZero"/>
        <c:crossBetween val="midCat"/>
        <c:majorUnit val="20"/>
      </c:valAx>
      <c:valAx>
        <c:axId val="52428800"/>
        <c:scaling>
          <c:orientation val="minMax"/>
          <c:min val="0"/>
        </c:scaling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b="1" dirty="0" smtClean="0"/>
                  <a:t>Относительная частота, %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0"/>
              <c:y val="2.0042911898678012E-3"/>
            </c:manualLayout>
          </c:layout>
        </c:title>
        <c:numFmt formatCode="0.0%" sourceLinked="0"/>
        <c:tickLblPos val="nextTo"/>
        <c:spPr>
          <a:ln>
            <a:solidFill>
              <a:srgbClr val="000000"/>
            </a:solidFill>
            <a:prstDash val="solid"/>
          </a:ln>
        </c:spPr>
        <c:crossAx val="52537216"/>
        <c:crossesAt val="0"/>
        <c:crossBetween val="midCat"/>
        <c:majorUnit val="2.0000000000000021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3.2409145201004304E-2"/>
          <c:y val="0.90586323741806463"/>
          <c:w val="0.94690869988979265"/>
          <c:h val="9.4136762581935651E-2"/>
        </c:manualLayout>
      </c:layout>
    </c:legend>
    <c:plotVisOnly val="1"/>
  </c:chart>
  <c:spPr>
    <a:solidFill>
      <a:srgbClr val="FFFFFF"/>
    </a:solidFill>
    <a:ln w="9525">
      <a:noFill/>
    </a:ln>
  </c:spPr>
  <c:txPr>
    <a:bodyPr/>
    <a:lstStyle/>
    <a:p>
      <a:pPr>
        <a:defRPr sz="14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75692698474865"/>
          <c:y val="7.5177410843240824E-2"/>
          <c:w val="0.71392180242590531"/>
          <c:h val="0.58505200811020219"/>
        </c:manualLayout>
      </c:layout>
      <c:scatterChart>
        <c:scatterStyle val="smoothMarker"/>
        <c:ser>
          <c:idx val="0"/>
          <c:order val="0"/>
          <c:tx>
            <c:v>Ni(OH)2</c:v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'1'!$B$4:$B$105</c:f>
              <c:numCache>
                <c:formatCode>0.000</c:formatCode>
                <c:ptCount val="102"/>
                <c:pt idx="0">
                  <c:v>0.10400000000000002</c:v>
                </c:pt>
                <c:pt idx="1">
                  <c:v>0.1124</c:v>
                </c:pt>
                <c:pt idx="2">
                  <c:v>0.12139999999999998</c:v>
                </c:pt>
                <c:pt idx="3">
                  <c:v>0.13109999999999999</c:v>
                </c:pt>
                <c:pt idx="4">
                  <c:v>0.14169999999999999</c:v>
                </c:pt>
                <c:pt idx="5">
                  <c:v>0.15310000000000001</c:v>
                </c:pt>
                <c:pt idx="6">
                  <c:v>0.16539999999999999</c:v>
                </c:pt>
                <c:pt idx="7">
                  <c:v>0.17870000000000041</c:v>
                </c:pt>
                <c:pt idx="8">
                  <c:v>0.1928</c:v>
                </c:pt>
                <c:pt idx="9">
                  <c:v>0.20800000000000021</c:v>
                </c:pt>
                <c:pt idx="10">
                  <c:v>0.22500000000000001</c:v>
                </c:pt>
                <c:pt idx="11">
                  <c:v>0.24300000000000024</c:v>
                </c:pt>
                <c:pt idx="12">
                  <c:v>0.26300000000000001</c:v>
                </c:pt>
                <c:pt idx="13">
                  <c:v>0.28500000000000031</c:v>
                </c:pt>
                <c:pt idx="14">
                  <c:v>0.30700000000000038</c:v>
                </c:pt>
                <c:pt idx="15">
                  <c:v>0.33100000000000984</c:v>
                </c:pt>
                <c:pt idx="16">
                  <c:v>0.35800000000000032</c:v>
                </c:pt>
                <c:pt idx="17">
                  <c:v>0.38700000000000939</c:v>
                </c:pt>
                <c:pt idx="18">
                  <c:v>0.41800000000000032</c:v>
                </c:pt>
                <c:pt idx="19">
                  <c:v>0.45200000000000001</c:v>
                </c:pt>
                <c:pt idx="20">
                  <c:v>0.48800000000000032</c:v>
                </c:pt>
                <c:pt idx="21">
                  <c:v>0.52700000000000002</c:v>
                </c:pt>
                <c:pt idx="22">
                  <c:v>0.56999999999999995</c:v>
                </c:pt>
                <c:pt idx="23">
                  <c:v>0.61600000000000465</c:v>
                </c:pt>
                <c:pt idx="24">
                  <c:v>0.66500000000002102</c:v>
                </c:pt>
                <c:pt idx="25">
                  <c:v>0.71800000000000064</c:v>
                </c:pt>
                <c:pt idx="26">
                  <c:v>0.77600000000001901</c:v>
                </c:pt>
                <c:pt idx="27">
                  <c:v>0.83800000000000063</c:v>
                </c:pt>
                <c:pt idx="28">
                  <c:v>0.90500000000000003</c:v>
                </c:pt>
                <c:pt idx="29">
                  <c:v>0.97800000000000065</c:v>
                </c:pt>
                <c:pt idx="30">
                  <c:v>1.0569999999999666</c:v>
                </c:pt>
                <c:pt idx="31">
                  <c:v>1.1419999999999635</c:v>
                </c:pt>
                <c:pt idx="32">
                  <c:v>1.234</c:v>
                </c:pt>
                <c:pt idx="33">
                  <c:v>1.333</c:v>
                </c:pt>
                <c:pt idx="34">
                  <c:v>1.44</c:v>
                </c:pt>
                <c:pt idx="35">
                  <c:v>1.556</c:v>
                </c:pt>
                <c:pt idx="36">
                  <c:v>1.681</c:v>
                </c:pt>
                <c:pt idx="37">
                  <c:v>1.8160000000000001</c:v>
                </c:pt>
                <c:pt idx="38">
                  <c:v>1.9630000000000001</c:v>
                </c:pt>
                <c:pt idx="39">
                  <c:v>2.12</c:v>
                </c:pt>
                <c:pt idx="40">
                  <c:v>2.29</c:v>
                </c:pt>
                <c:pt idx="41">
                  <c:v>2.4699999999999998</c:v>
                </c:pt>
                <c:pt idx="42">
                  <c:v>2.67</c:v>
                </c:pt>
                <c:pt idx="43">
                  <c:v>2.8899999999999997</c:v>
                </c:pt>
                <c:pt idx="44">
                  <c:v>3.12</c:v>
                </c:pt>
                <c:pt idx="45">
                  <c:v>3.3699999999999997</c:v>
                </c:pt>
                <c:pt idx="46">
                  <c:v>3.64</c:v>
                </c:pt>
                <c:pt idx="47">
                  <c:v>3.9299999999999997</c:v>
                </c:pt>
                <c:pt idx="48">
                  <c:v>4.25</c:v>
                </c:pt>
                <c:pt idx="49">
                  <c:v>4.59</c:v>
                </c:pt>
                <c:pt idx="50">
                  <c:v>4.96</c:v>
                </c:pt>
                <c:pt idx="51">
                  <c:v>5.3599999999999985</c:v>
                </c:pt>
                <c:pt idx="52">
                  <c:v>5.79</c:v>
                </c:pt>
                <c:pt idx="53">
                  <c:v>6.26</c:v>
                </c:pt>
                <c:pt idx="54">
                  <c:v>6.76</c:v>
                </c:pt>
                <c:pt idx="55">
                  <c:v>7.3</c:v>
                </c:pt>
                <c:pt idx="56">
                  <c:v>7.89</c:v>
                </c:pt>
                <c:pt idx="57">
                  <c:v>8.52</c:v>
                </c:pt>
                <c:pt idx="58">
                  <c:v>9.2000010000000003</c:v>
                </c:pt>
                <c:pt idx="59">
                  <c:v>9.9400010000000005</c:v>
                </c:pt>
                <c:pt idx="60">
                  <c:v>10.74</c:v>
                </c:pt>
                <c:pt idx="61">
                  <c:v>11.61</c:v>
                </c:pt>
                <c:pt idx="62">
                  <c:v>12.54</c:v>
                </c:pt>
                <c:pt idx="63">
                  <c:v>13.55</c:v>
                </c:pt>
                <c:pt idx="64">
                  <c:v>14.64</c:v>
                </c:pt>
                <c:pt idx="65">
                  <c:v>15.81</c:v>
                </c:pt>
                <c:pt idx="66">
                  <c:v>17.079999999999988</c:v>
                </c:pt>
                <c:pt idx="67">
                  <c:v>18.45</c:v>
                </c:pt>
                <c:pt idx="68">
                  <c:v>19.979999999999986</c:v>
                </c:pt>
                <c:pt idx="69">
                  <c:v>21.6</c:v>
                </c:pt>
                <c:pt idx="70">
                  <c:v>23.3</c:v>
                </c:pt>
                <c:pt idx="71">
                  <c:v>25.2</c:v>
                </c:pt>
                <c:pt idx="72">
                  <c:v>27.2</c:v>
                </c:pt>
                <c:pt idx="73">
                  <c:v>29.3</c:v>
                </c:pt>
                <c:pt idx="74">
                  <c:v>31.7</c:v>
                </c:pt>
                <c:pt idx="75">
                  <c:v>34.300000000000004</c:v>
                </c:pt>
                <c:pt idx="76">
                  <c:v>37</c:v>
                </c:pt>
                <c:pt idx="77">
                  <c:v>40</c:v>
                </c:pt>
                <c:pt idx="78">
                  <c:v>43.2</c:v>
                </c:pt>
                <c:pt idx="79">
                  <c:v>46.6</c:v>
                </c:pt>
                <c:pt idx="80">
                  <c:v>50.4</c:v>
                </c:pt>
                <c:pt idx="81">
                  <c:v>54.5</c:v>
                </c:pt>
                <c:pt idx="82">
                  <c:v>58.9</c:v>
                </c:pt>
                <c:pt idx="83">
                  <c:v>63.6</c:v>
                </c:pt>
                <c:pt idx="84">
                  <c:v>68.7</c:v>
                </c:pt>
                <c:pt idx="85">
                  <c:v>74.2</c:v>
                </c:pt>
                <c:pt idx="86">
                  <c:v>80.099999999999994</c:v>
                </c:pt>
                <c:pt idx="87">
                  <c:v>86.6</c:v>
                </c:pt>
                <c:pt idx="88">
                  <c:v>93.6</c:v>
                </c:pt>
                <c:pt idx="89">
                  <c:v>101.1</c:v>
                </c:pt>
                <c:pt idx="90">
                  <c:v>109.2</c:v>
                </c:pt>
                <c:pt idx="91">
                  <c:v>118</c:v>
                </c:pt>
                <c:pt idx="92">
                  <c:v>127.5</c:v>
                </c:pt>
                <c:pt idx="93">
                  <c:v>137.69999999999999</c:v>
                </c:pt>
                <c:pt idx="94">
                  <c:v>148.80000000000001</c:v>
                </c:pt>
                <c:pt idx="95">
                  <c:v>160.80000000000001</c:v>
                </c:pt>
                <c:pt idx="96">
                  <c:v>173.7</c:v>
                </c:pt>
                <c:pt idx="97">
                  <c:v>187.6</c:v>
                </c:pt>
                <c:pt idx="98">
                  <c:v>202.4</c:v>
                </c:pt>
                <c:pt idx="99">
                  <c:v>219</c:v>
                </c:pt>
                <c:pt idx="100">
                  <c:v>237</c:v>
                </c:pt>
                <c:pt idx="101">
                  <c:v>256</c:v>
                </c:pt>
              </c:numCache>
            </c:numRef>
          </c:xVal>
          <c:yVal>
            <c:numRef>
              <c:f>'1'!$E$4:$E$105</c:f>
              <c:numCache>
                <c:formatCode>0.00%</c:formatCode>
                <c:ptCount val="102"/>
                <c:pt idx="0">
                  <c:v>5.8991190000002383E-5</c:v>
                </c:pt>
                <c:pt idx="1">
                  <c:v>1.0888370000000498E-4</c:v>
                </c:pt>
                <c:pt idx="2">
                  <c:v>1.5487690000000001E-4</c:v>
                </c:pt>
                <c:pt idx="3">
                  <c:v>1.955708000000068E-4</c:v>
                </c:pt>
                <c:pt idx="4">
                  <c:v>2.3106549999999998E-4</c:v>
                </c:pt>
                <c:pt idx="5">
                  <c:v>2.6186089999999997E-4</c:v>
                </c:pt>
                <c:pt idx="6">
                  <c:v>2.8825690000000006E-4</c:v>
                </c:pt>
                <c:pt idx="7">
                  <c:v>3.1085360000001727E-4</c:v>
                </c:pt>
                <c:pt idx="8">
                  <c:v>3.2995070000001447E-4</c:v>
                </c:pt>
                <c:pt idx="9">
                  <c:v>3.4604830000001198E-4</c:v>
                </c:pt>
                <c:pt idx="10">
                  <c:v>3.5934630000000652E-4</c:v>
                </c:pt>
                <c:pt idx="11">
                  <c:v>3.7034460000001348E-4</c:v>
                </c:pt>
                <c:pt idx="12">
                  <c:v>3.7925330000001558E-4</c:v>
                </c:pt>
                <c:pt idx="13">
                  <c:v>3.8636230000001421E-4</c:v>
                </c:pt>
                <c:pt idx="14">
                  <c:v>3.9190140000001055E-4</c:v>
                </c:pt>
                <c:pt idx="15">
                  <c:v>3.9608080000000216E-4</c:v>
                </c:pt>
                <c:pt idx="16">
                  <c:v>3.9908040000001088E-4</c:v>
                </c:pt>
                <c:pt idx="17">
                  <c:v>4.0108009999999998E-4</c:v>
                </c:pt>
                <c:pt idx="18">
                  <c:v>4.0224990000000023E-4</c:v>
                </c:pt>
                <c:pt idx="19">
                  <c:v>4.0279879999999946E-4</c:v>
                </c:pt>
                <c:pt idx="20">
                  <c:v>4.0300780000002183E-4</c:v>
                </c:pt>
                <c:pt idx="21">
                  <c:v>4.0327270000002082E-4</c:v>
                </c:pt>
                <c:pt idx="22">
                  <c:v>4.0417160000000133E-4</c:v>
                </c:pt>
                <c:pt idx="23">
                  <c:v>4.0652119999999998E-4</c:v>
                </c:pt>
                <c:pt idx="24">
                  <c:v>4.1139049999999966E-4</c:v>
                </c:pt>
                <c:pt idx="25">
                  <c:v>4.2007920000002654E-4</c:v>
                </c:pt>
                <c:pt idx="26">
                  <c:v>4.3397710000002621E-4</c:v>
                </c:pt>
                <c:pt idx="27">
                  <c:v>4.5467400000002653E-4</c:v>
                </c:pt>
                <c:pt idx="28">
                  <c:v>4.8346970000002121E-4</c:v>
                </c:pt>
                <c:pt idx="29">
                  <c:v>5.2156400000002534E-4</c:v>
                </c:pt>
                <c:pt idx="30">
                  <c:v>5.6975679999999999E-4</c:v>
                </c:pt>
                <c:pt idx="31">
                  <c:v>6.2864800000002124E-4</c:v>
                </c:pt>
                <c:pt idx="32">
                  <c:v>6.982375000000277E-4</c:v>
                </c:pt>
                <c:pt idx="33">
                  <c:v>7.7822560000003101E-4</c:v>
                </c:pt>
                <c:pt idx="34">
                  <c:v>8.6771220000000004E-4</c:v>
                </c:pt>
                <c:pt idx="35">
                  <c:v>9.6559760000001268E-4</c:v>
                </c:pt>
                <c:pt idx="36">
                  <c:v>1.0705820000000477E-3</c:v>
                </c:pt>
                <c:pt idx="37">
                  <c:v>1.182565000000044E-3</c:v>
                </c:pt>
                <c:pt idx="38">
                  <c:v>1.2995480000000021E-3</c:v>
                </c:pt>
                <c:pt idx="39">
                  <c:v>1.4235289999999998E-3</c:v>
                </c:pt>
                <c:pt idx="40">
                  <c:v>1.5555100000000021E-3</c:v>
                </c:pt>
                <c:pt idx="41">
                  <c:v>1.6994880000000593E-3</c:v>
                </c:pt>
                <c:pt idx="42">
                  <c:v>1.8604640000000061E-3</c:v>
                </c:pt>
                <c:pt idx="43">
                  <c:v>2.0484359999999998E-3</c:v>
                </c:pt>
                <c:pt idx="44">
                  <c:v>2.2754020000000002E-3</c:v>
                </c:pt>
                <c:pt idx="45">
                  <c:v>2.5563599999999997E-3</c:v>
                </c:pt>
                <c:pt idx="46">
                  <c:v>2.9113070000000092E-3</c:v>
                </c:pt>
                <c:pt idx="47">
                  <c:v>3.3632390000001063E-3</c:v>
                </c:pt>
                <c:pt idx="48">
                  <c:v>3.9391529999999999E-3</c:v>
                </c:pt>
                <c:pt idx="49">
                  <c:v>4.6690440000000024E-3</c:v>
                </c:pt>
                <c:pt idx="50">
                  <c:v>5.5849079999999995E-3</c:v>
                </c:pt>
                <c:pt idx="51">
                  <c:v>6.7147380000000013E-3</c:v>
                </c:pt>
                <c:pt idx="52">
                  <c:v>8.1045310000000068E-3</c:v>
                </c:pt>
                <c:pt idx="53">
                  <c:v>9.774281000000001E-3</c:v>
                </c:pt>
                <c:pt idx="54">
                  <c:v>1.1763980000000005E-2</c:v>
                </c:pt>
                <c:pt idx="55">
                  <c:v>1.408364E-2</c:v>
                </c:pt>
                <c:pt idx="56">
                  <c:v>1.6763240000000002E-2</c:v>
                </c:pt>
                <c:pt idx="57">
                  <c:v>1.9812780000000241E-2</c:v>
                </c:pt>
                <c:pt idx="58">
                  <c:v>2.3232270000000051E-2</c:v>
                </c:pt>
                <c:pt idx="59">
                  <c:v>2.7031700000001328E-2</c:v>
                </c:pt>
                <c:pt idx="60">
                  <c:v>3.1221080000000002E-2</c:v>
                </c:pt>
                <c:pt idx="61">
                  <c:v>3.5820390000000001E-2</c:v>
                </c:pt>
                <c:pt idx="62">
                  <c:v>4.0859629999999994E-2</c:v>
                </c:pt>
                <c:pt idx="63">
                  <c:v>4.64088E-2</c:v>
                </c:pt>
                <c:pt idx="64">
                  <c:v>5.2577879999999987E-2</c:v>
                </c:pt>
                <c:pt idx="65">
                  <c:v>5.9526840000000004E-2</c:v>
                </c:pt>
                <c:pt idx="66">
                  <c:v>6.749564999999999E-2</c:v>
                </c:pt>
                <c:pt idx="67">
                  <c:v>7.6804259999999999E-2</c:v>
                </c:pt>
                <c:pt idx="68">
                  <c:v>8.7902590000000003E-2</c:v>
                </c:pt>
                <c:pt idx="69">
                  <c:v>0.10120060000000022</c:v>
                </c:pt>
                <c:pt idx="70">
                  <c:v>0.11739819999999998</c:v>
                </c:pt>
                <c:pt idx="71">
                  <c:v>0.13709520000000044</c:v>
                </c:pt>
                <c:pt idx="72">
                  <c:v>0.16099170000000004</c:v>
                </c:pt>
                <c:pt idx="73">
                  <c:v>0.18988740000000542</c:v>
                </c:pt>
                <c:pt idx="74">
                  <c:v>0.22428219999999999</c:v>
                </c:pt>
                <c:pt idx="75">
                  <c:v>0.26467620000000008</c:v>
                </c:pt>
                <c:pt idx="76">
                  <c:v>0.31126920000000002</c:v>
                </c:pt>
                <c:pt idx="77">
                  <c:v>0.36386130000000338</c:v>
                </c:pt>
                <c:pt idx="78">
                  <c:v>0.42205260000000488</c:v>
                </c:pt>
                <c:pt idx="79">
                  <c:v>0.48494320000000002</c:v>
                </c:pt>
                <c:pt idx="80">
                  <c:v>0.55113329999999949</c:v>
                </c:pt>
                <c:pt idx="81">
                  <c:v>0.61882320000001878</c:v>
                </c:pt>
                <c:pt idx="82">
                  <c:v>0.68601319999998756</c:v>
                </c:pt>
                <c:pt idx="83">
                  <c:v>0.75040360000000061</c:v>
                </c:pt>
                <c:pt idx="84">
                  <c:v>0.80979479999999993</c:v>
                </c:pt>
                <c:pt idx="85">
                  <c:v>0.86218689999999998</c:v>
                </c:pt>
                <c:pt idx="86">
                  <c:v>0.90608029999999951</c:v>
                </c:pt>
                <c:pt idx="87">
                  <c:v>0.94067510000000065</c:v>
                </c:pt>
                <c:pt idx="88">
                  <c:v>0.96587140000002136</c:v>
                </c:pt>
                <c:pt idx="89">
                  <c:v>0.98266880000000001</c:v>
                </c:pt>
                <c:pt idx="90">
                  <c:v>0.99249739999998132</c:v>
                </c:pt>
                <c:pt idx="91">
                  <c:v>0.99734660000000008</c:v>
                </c:pt>
                <c:pt idx="92">
                  <c:v>0.99921639999997147</c:v>
                </c:pt>
                <c:pt idx="93">
                  <c:v>0.99971929999999998</c:v>
                </c:pt>
                <c:pt idx="94">
                  <c:v>0.99981930000000008</c:v>
                </c:pt>
                <c:pt idx="95">
                  <c:v>0.99987880000000062</c:v>
                </c:pt>
                <c:pt idx="96">
                  <c:v>0.99993840000000001</c:v>
                </c:pt>
                <c:pt idx="97">
                  <c:v>0.99997470000000011</c:v>
                </c:pt>
                <c:pt idx="98">
                  <c:v>0.99998789999999949</c:v>
                </c:pt>
                <c:pt idx="99">
                  <c:v>0.99999110000000002</c:v>
                </c:pt>
                <c:pt idx="100">
                  <c:v>0.99999340000000003</c:v>
                </c:pt>
                <c:pt idx="101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NiCO3</c:v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'1'!$G$4:$G$105</c:f>
              <c:numCache>
                <c:formatCode>0.000</c:formatCode>
                <c:ptCount val="102"/>
                <c:pt idx="0">
                  <c:v>0.10400000000000002</c:v>
                </c:pt>
                <c:pt idx="1">
                  <c:v>0.1124</c:v>
                </c:pt>
                <c:pt idx="2">
                  <c:v>0.12139999999999998</c:v>
                </c:pt>
                <c:pt idx="3">
                  <c:v>0.13109999999999999</c:v>
                </c:pt>
                <c:pt idx="4">
                  <c:v>0.14169999999999999</c:v>
                </c:pt>
                <c:pt idx="5">
                  <c:v>0.15310000000000001</c:v>
                </c:pt>
                <c:pt idx="6">
                  <c:v>0.16539999999999999</c:v>
                </c:pt>
                <c:pt idx="7">
                  <c:v>0.17870000000000041</c:v>
                </c:pt>
                <c:pt idx="8">
                  <c:v>0.1928</c:v>
                </c:pt>
                <c:pt idx="9">
                  <c:v>0.20800000000000021</c:v>
                </c:pt>
                <c:pt idx="10">
                  <c:v>0.22500000000000001</c:v>
                </c:pt>
                <c:pt idx="11">
                  <c:v>0.24300000000000024</c:v>
                </c:pt>
                <c:pt idx="12">
                  <c:v>0.26300000000000001</c:v>
                </c:pt>
                <c:pt idx="13">
                  <c:v>0.28500000000000031</c:v>
                </c:pt>
                <c:pt idx="14">
                  <c:v>0.30700000000000038</c:v>
                </c:pt>
                <c:pt idx="15">
                  <c:v>0.33100000000000984</c:v>
                </c:pt>
                <c:pt idx="16">
                  <c:v>0.35800000000000032</c:v>
                </c:pt>
                <c:pt idx="17">
                  <c:v>0.38700000000000939</c:v>
                </c:pt>
                <c:pt idx="18">
                  <c:v>0.41800000000000032</c:v>
                </c:pt>
                <c:pt idx="19">
                  <c:v>0.45200000000000001</c:v>
                </c:pt>
                <c:pt idx="20">
                  <c:v>0.48800000000000032</c:v>
                </c:pt>
                <c:pt idx="21">
                  <c:v>0.52700000000000002</c:v>
                </c:pt>
                <c:pt idx="22">
                  <c:v>0.56999999999999995</c:v>
                </c:pt>
                <c:pt idx="23">
                  <c:v>0.61600000000000465</c:v>
                </c:pt>
                <c:pt idx="24">
                  <c:v>0.66500000000002102</c:v>
                </c:pt>
                <c:pt idx="25">
                  <c:v>0.71800000000000064</c:v>
                </c:pt>
                <c:pt idx="26">
                  <c:v>0.77600000000001901</c:v>
                </c:pt>
                <c:pt idx="27">
                  <c:v>0.83800000000000063</c:v>
                </c:pt>
                <c:pt idx="28">
                  <c:v>0.90500000000000003</c:v>
                </c:pt>
                <c:pt idx="29">
                  <c:v>0.97800000000000065</c:v>
                </c:pt>
                <c:pt idx="30">
                  <c:v>1.0569999999999666</c:v>
                </c:pt>
                <c:pt idx="31">
                  <c:v>1.1419999999999635</c:v>
                </c:pt>
                <c:pt idx="32">
                  <c:v>1.234</c:v>
                </c:pt>
                <c:pt idx="33">
                  <c:v>1.333</c:v>
                </c:pt>
                <c:pt idx="34">
                  <c:v>1.44</c:v>
                </c:pt>
                <c:pt idx="35">
                  <c:v>1.556</c:v>
                </c:pt>
                <c:pt idx="36">
                  <c:v>1.681</c:v>
                </c:pt>
                <c:pt idx="37">
                  <c:v>1.8160000000000001</c:v>
                </c:pt>
                <c:pt idx="38">
                  <c:v>1.9630000000000001</c:v>
                </c:pt>
                <c:pt idx="39">
                  <c:v>2.12</c:v>
                </c:pt>
                <c:pt idx="40">
                  <c:v>2.29</c:v>
                </c:pt>
                <c:pt idx="41">
                  <c:v>2.4699999999999998</c:v>
                </c:pt>
                <c:pt idx="42">
                  <c:v>2.67</c:v>
                </c:pt>
                <c:pt idx="43">
                  <c:v>2.8899999999999997</c:v>
                </c:pt>
                <c:pt idx="44">
                  <c:v>3.12</c:v>
                </c:pt>
                <c:pt idx="45">
                  <c:v>3.3699999999999997</c:v>
                </c:pt>
                <c:pt idx="46">
                  <c:v>3.64</c:v>
                </c:pt>
                <c:pt idx="47">
                  <c:v>3.9299999999999997</c:v>
                </c:pt>
                <c:pt idx="48">
                  <c:v>4.25</c:v>
                </c:pt>
                <c:pt idx="49">
                  <c:v>4.59</c:v>
                </c:pt>
                <c:pt idx="50">
                  <c:v>4.96</c:v>
                </c:pt>
                <c:pt idx="51">
                  <c:v>5.3599999999999985</c:v>
                </c:pt>
                <c:pt idx="52">
                  <c:v>5.79</c:v>
                </c:pt>
                <c:pt idx="53">
                  <c:v>6.26</c:v>
                </c:pt>
                <c:pt idx="54">
                  <c:v>6.76</c:v>
                </c:pt>
                <c:pt idx="55">
                  <c:v>7.3</c:v>
                </c:pt>
                <c:pt idx="56">
                  <c:v>7.89</c:v>
                </c:pt>
                <c:pt idx="57">
                  <c:v>8.52</c:v>
                </c:pt>
                <c:pt idx="58">
                  <c:v>9.2000010000000003</c:v>
                </c:pt>
                <c:pt idx="59">
                  <c:v>9.9400010000000005</c:v>
                </c:pt>
                <c:pt idx="60">
                  <c:v>10.74</c:v>
                </c:pt>
                <c:pt idx="61">
                  <c:v>11.61</c:v>
                </c:pt>
                <c:pt idx="62">
                  <c:v>12.54</c:v>
                </c:pt>
                <c:pt idx="63">
                  <c:v>13.55</c:v>
                </c:pt>
                <c:pt idx="64">
                  <c:v>14.64</c:v>
                </c:pt>
                <c:pt idx="65">
                  <c:v>15.81</c:v>
                </c:pt>
                <c:pt idx="66">
                  <c:v>17.079999999999988</c:v>
                </c:pt>
                <c:pt idx="67">
                  <c:v>18.45</c:v>
                </c:pt>
                <c:pt idx="68">
                  <c:v>19.979999999999986</c:v>
                </c:pt>
                <c:pt idx="69">
                  <c:v>21.6</c:v>
                </c:pt>
                <c:pt idx="70">
                  <c:v>23.3</c:v>
                </c:pt>
                <c:pt idx="71">
                  <c:v>25.2</c:v>
                </c:pt>
                <c:pt idx="72">
                  <c:v>27.2</c:v>
                </c:pt>
                <c:pt idx="73">
                  <c:v>29.3</c:v>
                </c:pt>
                <c:pt idx="74">
                  <c:v>31.7</c:v>
                </c:pt>
                <c:pt idx="75">
                  <c:v>34.300000000000004</c:v>
                </c:pt>
                <c:pt idx="76">
                  <c:v>37</c:v>
                </c:pt>
                <c:pt idx="77">
                  <c:v>40</c:v>
                </c:pt>
                <c:pt idx="78">
                  <c:v>43.2</c:v>
                </c:pt>
                <c:pt idx="79">
                  <c:v>46.6</c:v>
                </c:pt>
                <c:pt idx="80">
                  <c:v>50.4</c:v>
                </c:pt>
                <c:pt idx="81">
                  <c:v>54.5</c:v>
                </c:pt>
                <c:pt idx="82">
                  <c:v>58.9</c:v>
                </c:pt>
                <c:pt idx="83">
                  <c:v>63.6</c:v>
                </c:pt>
                <c:pt idx="84">
                  <c:v>68.7</c:v>
                </c:pt>
                <c:pt idx="85">
                  <c:v>74.2</c:v>
                </c:pt>
                <c:pt idx="86">
                  <c:v>80.099999999999994</c:v>
                </c:pt>
                <c:pt idx="87">
                  <c:v>86.6</c:v>
                </c:pt>
                <c:pt idx="88">
                  <c:v>93.6</c:v>
                </c:pt>
                <c:pt idx="89">
                  <c:v>101.1</c:v>
                </c:pt>
                <c:pt idx="90">
                  <c:v>109.2</c:v>
                </c:pt>
                <c:pt idx="91">
                  <c:v>118</c:v>
                </c:pt>
                <c:pt idx="92">
                  <c:v>127.5</c:v>
                </c:pt>
                <c:pt idx="93">
                  <c:v>137.69999999999999</c:v>
                </c:pt>
                <c:pt idx="94">
                  <c:v>148.80000000000001</c:v>
                </c:pt>
                <c:pt idx="95">
                  <c:v>160.80000000000001</c:v>
                </c:pt>
                <c:pt idx="96">
                  <c:v>173.7</c:v>
                </c:pt>
                <c:pt idx="97">
                  <c:v>187.6</c:v>
                </c:pt>
                <c:pt idx="98">
                  <c:v>202.4</c:v>
                </c:pt>
                <c:pt idx="99">
                  <c:v>219</c:v>
                </c:pt>
                <c:pt idx="100">
                  <c:v>237</c:v>
                </c:pt>
                <c:pt idx="101">
                  <c:v>256</c:v>
                </c:pt>
              </c:numCache>
            </c:numRef>
          </c:xVal>
          <c:yVal>
            <c:numRef>
              <c:f>'1'!$J$4:$J$105</c:f>
              <c:numCache>
                <c:formatCode>0.00%</c:formatCode>
                <c:ptCount val="102"/>
                <c:pt idx="0">
                  <c:v>1.6204130000000723E-4</c:v>
                </c:pt>
                <c:pt idx="1">
                  <c:v>3.0107659999999999E-4</c:v>
                </c:pt>
                <c:pt idx="2">
                  <c:v>4.2910930000002932E-4</c:v>
                </c:pt>
                <c:pt idx="3">
                  <c:v>5.4313830000003737E-4</c:v>
                </c:pt>
                <c:pt idx="4">
                  <c:v>6.4296370000002981E-4</c:v>
                </c:pt>
                <c:pt idx="5">
                  <c:v>7.2948580000000123E-4</c:v>
                </c:pt>
                <c:pt idx="6">
                  <c:v>8.0350460000001768E-4</c:v>
                </c:pt>
                <c:pt idx="7">
                  <c:v>8.6602050000000028E-4</c:v>
                </c:pt>
                <c:pt idx="8">
                  <c:v>9.1783370000000008E-4</c:v>
                </c:pt>
                <c:pt idx="9">
                  <c:v>9.5994440000005815E-4</c:v>
                </c:pt>
                <c:pt idx="10">
                  <c:v>9.9325290000001226E-4</c:v>
                </c:pt>
                <c:pt idx="11">
                  <c:v>1.0186590000000001E-3</c:v>
                </c:pt>
                <c:pt idx="12">
                  <c:v>1.0371639999999999E-3</c:v>
                </c:pt>
                <c:pt idx="13">
                  <c:v>1.0497670000000001E-3</c:v>
                </c:pt>
                <c:pt idx="14">
                  <c:v>1.0576190000000001E-3</c:v>
                </c:pt>
                <c:pt idx="15">
                  <c:v>1.06182E-3</c:v>
                </c:pt>
                <c:pt idx="16">
                  <c:v>1.0636209999999998E-3</c:v>
                </c:pt>
                <c:pt idx="17">
                  <c:v>1.0643770000000462E-3</c:v>
                </c:pt>
                <c:pt idx="18">
                  <c:v>1.0655670000000001E-3</c:v>
                </c:pt>
                <c:pt idx="19">
                  <c:v>1.0687980000000001E-3</c:v>
                </c:pt>
                <c:pt idx="20">
                  <c:v>1.0758E-3</c:v>
                </c:pt>
                <c:pt idx="21">
                  <c:v>1.0884030000000021E-3</c:v>
                </c:pt>
                <c:pt idx="22">
                  <c:v>1.1085080000000041E-3</c:v>
                </c:pt>
                <c:pt idx="23">
                  <c:v>1.137816E-3</c:v>
                </c:pt>
                <c:pt idx="24">
                  <c:v>1.1782260000000001E-3</c:v>
                </c:pt>
                <c:pt idx="25">
                  <c:v>1.231139E-3</c:v>
                </c:pt>
                <c:pt idx="26">
                  <c:v>1.297856E-3</c:v>
                </c:pt>
                <c:pt idx="27">
                  <c:v>1.3791770000000487E-3</c:v>
                </c:pt>
                <c:pt idx="28">
                  <c:v>1.4756020000000001E-3</c:v>
                </c:pt>
                <c:pt idx="29">
                  <c:v>1.5866300000000081E-3</c:v>
                </c:pt>
                <c:pt idx="30">
                  <c:v>1.7116619999999999E-3</c:v>
                </c:pt>
                <c:pt idx="31">
                  <c:v>1.8496970000000021E-3</c:v>
                </c:pt>
                <c:pt idx="32">
                  <c:v>1.9997350000000341E-3</c:v>
                </c:pt>
                <c:pt idx="33">
                  <c:v>2.1587750000000012E-3</c:v>
                </c:pt>
                <c:pt idx="34">
                  <c:v>2.3258179999999999E-3</c:v>
                </c:pt>
                <c:pt idx="35">
                  <c:v>2.4988619999999997E-3</c:v>
                </c:pt>
                <c:pt idx="36">
                  <c:v>2.6779080000000092E-3</c:v>
                </c:pt>
                <c:pt idx="37">
                  <c:v>2.8629549999999999E-3</c:v>
                </c:pt>
                <c:pt idx="38">
                  <c:v>3.0580039999999996E-3</c:v>
                </c:pt>
                <c:pt idx="39">
                  <c:v>3.2690580000000052E-3</c:v>
                </c:pt>
                <c:pt idx="40">
                  <c:v>3.5051180000000492E-3</c:v>
                </c:pt>
                <c:pt idx="41">
                  <c:v>3.7811880000001336E-3</c:v>
                </c:pt>
                <c:pt idx="42">
                  <c:v>4.1162740000000014E-3</c:v>
                </c:pt>
                <c:pt idx="43">
                  <c:v>4.5343800000000002E-3</c:v>
                </c:pt>
                <c:pt idx="44">
                  <c:v>5.0645149999999665E-3</c:v>
                </c:pt>
                <c:pt idx="45">
                  <c:v>5.7396870000002822E-3</c:v>
                </c:pt>
                <c:pt idx="46">
                  <c:v>6.5989059999999999E-3</c:v>
                </c:pt>
                <c:pt idx="47">
                  <c:v>7.6791810000000123E-3</c:v>
                </c:pt>
                <c:pt idx="48">
                  <c:v>9.0295240000000266E-3</c:v>
                </c:pt>
                <c:pt idx="49">
                  <c:v>1.0689949999999998E-2</c:v>
                </c:pt>
                <c:pt idx="50">
                  <c:v>1.2700460000000005E-2</c:v>
                </c:pt>
                <c:pt idx="51">
                  <c:v>1.5091070000000003E-2</c:v>
                </c:pt>
                <c:pt idx="52">
                  <c:v>1.7901780000000023E-2</c:v>
                </c:pt>
                <c:pt idx="53">
                  <c:v>2.1152609999999988E-2</c:v>
                </c:pt>
                <c:pt idx="54">
                  <c:v>2.4863559999999993E-2</c:v>
                </c:pt>
                <c:pt idx="55">
                  <c:v>2.905462E-2</c:v>
                </c:pt>
                <c:pt idx="56">
                  <c:v>3.3745820000000003E-2</c:v>
                </c:pt>
                <c:pt idx="57">
                  <c:v>3.8977149999999995E-2</c:v>
                </c:pt>
                <c:pt idx="58">
                  <c:v>4.4798630000003475E-2</c:v>
                </c:pt>
                <c:pt idx="59">
                  <c:v>5.1300290000000033E-2</c:v>
                </c:pt>
                <c:pt idx="60">
                  <c:v>5.8632150000000001E-2</c:v>
                </c:pt>
                <c:pt idx="61">
                  <c:v>6.6994280000000003E-2</c:v>
                </c:pt>
                <c:pt idx="62">
                  <c:v>7.6686740000000003E-2</c:v>
                </c:pt>
                <c:pt idx="63">
                  <c:v>8.8089660000000028E-2</c:v>
                </c:pt>
                <c:pt idx="64">
                  <c:v>0.10169309999999999</c:v>
                </c:pt>
                <c:pt idx="65">
                  <c:v>0.1179973</c:v>
                </c:pt>
                <c:pt idx="66">
                  <c:v>0.13750220000000021</c:v>
                </c:pt>
                <c:pt idx="67">
                  <c:v>0.16090820000000094</c:v>
                </c:pt>
                <c:pt idx="68">
                  <c:v>0.18881530000000663</c:v>
                </c:pt>
                <c:pt idx="69">
                  <c:v>0.22162359999999987</c:v>
                </c:pt>
                <c:pt idx="70">
                  <c:v>0.25953329999999997</c:v>
                </c:pt>
                <c:pt idx="71">
                  <c:v>0.30264430000000031</c:v>
                </c:pt>
                <c:pt idx="72">
                  <c:v>0.35075650000000008</c:v>
                </c:pt>
                <c:pt idx="73">
                  <c:v>0.40326980000000001</c:v>
                </c:pt>
                <c:pt idx="74">
                  <c:v>0.45928410000000008</c:v>
                </c:pt>
                <c:pt idx="75">
                  <c:v>0.51759900000000003</c:v>
                </c:pt>
                <c:pt idx="76">
                  <c:v>0.57681399999999949</c:v>
                </c:pt>
                <c:pt idx="77">
                  <c:v>0.63532890000000064</c:v>
                </c:pt>
                <c:pt idx="78">
                  <c:v>0.69154329999999997</c:v>
                </c:pt>
                <c:pt idx="79">
                  <c:v>0.74395660000000063</c:v>
                </c:pt>
                <c:pt idx="80">
                  <c:v>0.79126859999998556</c:v>
                </c:pt>
                <c:pt idx="81">
                  <c:v>0.83237919999999999</c:v>
                </c:pt>
                <c:pt idx="82">
                  <c:v>0.86678790000000061</c:v>
                </c:pt>
                <c:pt idx="83">
                  <c:v>0.89449489999999998</c:v>
                </c:pt>
                <c:pt idx="84">
                  <c:v>0.9158002999999999</c:v>
                </c:pt>
                <c:pt idx="85">
                  <c:v>0.93170429999999993</c:v>
                </c:pt>
                <c:pt idx="86">
                  <c:v>0.94330730000000007</c:v>
                </c:pt>
                <c:pt idx="87">
                  <c:v>0.95208950000000003</c:v>
                </c:pt>
                <c:pt idx="88">
                  <c:v>0.95935130000000002</c:v>
                </c:pt>
                <c:pt idx="89">
                  <c:v>0.9661230999999999</c:v>
                </c:pt>
                <c:pt idx="90">
                  <c:v>0.97297490000000064</c:v>
                </c:pt>
                <c:pt idx="91">
                  <c:v>0.97991659999999958</c:v>
                </c:pt>
                <c:pt idx="92">
                  <c:v>0.98648829999998278</c:v>
                </c:pt>
                <c:pt idx="93">
                  <c:v>0.99202960000000062</c:v>
                </c:pt>
                <c:pt idx="94">
                  <c:v>0.99602069999999998</c:v>
                </c:pt>
                <c:pt idx="95">
                  <c:v>0.99837140000000002</c:v>
                </c:pt>
                <c:pt idx="96">
                  <c:v>0.99946160000000006</c:v>
                </c:pt>
                <c:pt idx="97">
                  <c:v>0.99983669999999958</c:v>
                </c:pt>
                <c:pt idx="98">
                  <c:v>0.99993160000000003</c:v>
                </c:pt>
                <c:pt idx="99">
                  <c:v>0.99995450000000008</c:v>
                </c:pt>
                <c:pt idx="100">
                  <c:v>0.9999709</c:v>
                </c:pt>
                <c:pt idx="101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v>Ni3(PO4)2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'1'!$L$4:$L$105</c:f>
              <c:numCache>
                <c:formatCode>0.000</c:formatCode>
                <c:ptCount val="102"/>
                <c:pt idx="0">
                  <c:v>0.10400000000000002</c:v>
                </c:pt>
                <c:pt idx="1">
                  <c:v>0.1124</c:v>
                </c:pt>
                <c:pt idx="2">
                  <c:v>0.12139999999999998</c:v>
                </c:pt>
                <c:pt idx="3">
                  <c:v>0.13109999999999999</c:v>
                </c:pt>
                <c:pt idx="4">
                  <c:v>0.14169999999999999</c:v>
                </c:pt>
                <c:pt idx="5">
                  <c:v>0.15310000000000001</c:v>
                </c:pt>
                <c:pt idx="6">
                  <c:v>0.16539999999999999</c:v>
                </c:pt>
                <c:pt idx="7">
                  <c:v>0.17870000000000041</c:v>
                </c:pt>
                <c:pt idx="8">
                  <c:v>0.1928</c:v>
                </c:pt>
                <c:pt idx="9">
                  <c:v>0.20800000000000021</c:v>
                </c:pt>
                <c:pt idx="10">
                  <c:v>0.22500000000000001</c:v>
                </c:pt>
                <c:pt idx="11">
                  <c:v>0.24300000000000024</c:v>
                </c:pt>
                <c:pt idx="12">
                  <c:v>0.26300000000000001</c:v>
                </c:pt>
                <c:pt idx="13">
                  <c:v>0.28500000000000031</c:v>
                </c:pt>
                <c:pt idx="14">
                  <c:v>0.30700000000000038</c:v>
                </c:pt>
                <c:pt idx="15">
                  <c:v>0.33100000000000984</c:v>
                </c:pt>
                <c:pt idx="16">
                  <c:v>0.35800000000000032</c:v>
                </c:pt>
                <c:pt idx="17">
                  <c:v>0.38700000000000939</c:v>
                </c:pt>
                <c:pt idx="18">
                  <c:v>0.41800000000000032</c:v>
                </c:pt>
                <c:pt idx="19">
                  <c:v>0.45200000000000001</c:v>
                </c:pt>
                <c:pt idx="20">
                  <c:v>0.48800000000000032</c:v>
                </c:pt>
                <c:pt idx="21">
                  <c:v>0.52700000000000002</c:v>
                </c:pt>
                <c:pt idx="22">
                  <c:v>0.56999999999999995</c:v>
                </c:pt>
                <c:pt idx="23">
                  <c:v>0.61600000000000465</c:v>
                </c:pt>
                <c:pt idx="24">
                  <c:v>0.66500000000002102</c:v>
                </c:pt>
                <c:pt idx="25">
                  <c:v>0.71800000000000064</c:v>
                </c:pt>
                <c:pt idx="26">
                  <c:v>0.77600000000001901</c:v>
                </c:pt>
                <c:pt idx="27">
                  <c:v>0.83800000000000063</c:v>
                </c:pt>
                <c:pt idx="28">
                  <c:v>0.90500000000000003</c:v>
                </c:pt>
                <c:pt idx="29">
                  <c:v>0.97800000000000065</c:v>
                </c:pt>
                <c:pt idx="30">
                  <c:v>1.0569999999999666</c:v>
                </c:pt>
                <c:pt idx="31">
                  <c:v>1.1419999999999635</c:v>
                </c:pt>
                <c:pt idx="32">
                  <c:v>1.234</c:v>
                </c:pt>
                <c:pt idx="33">
                  <c:v>1.333</c:v>
                </c:pt>
                <c:pt idx="34">
                  <c:v>1.44</c:v>
                </c:pt>
                <c:pt idx="35">
                  <c:v>1.556</c:v>
                </c:pt>
                <c:pt idx="36">
                  <c:v>1.681</c:v>
                </c:pt>
                <c:pt idx="37">
                  <c:v>1.8160000000000001</c:v>
                </c:pt>
                <c:pt idx="38">
                  <c:v>1.9630000000000001</c:v>
                </c:pt>
                <c:pt idx="39">
                  <c:v>2.12</c:v>
                </c:pt>
                <c:pt idx="40">
                  <c:v>2.29</c:v>
                </c:pt>
                <c:pt idx="41">
                  <c:v>2.4699999999999998</c:v>
                </c:pt>
                <c:pt idx="42">
                  <c:v>2.67</c:v>
                </c:pt>
                <c:pt idx="43">
                  <c:v>2.8899999999999997</c:v>
                </c:pt>
                <c:pt idx="44">
                  <c:v>3.12</c:v>
                </c:pt>
                <c:pt idx="45">
                  <c:v>3.3699999999999997</c:v>
                </c:pt>
                <c:pt idx="46">
                  <c:v>3.64</c:v>
                </c:pt>
                <c:pt idx="47">
                  <c:v>3.9299999999999997</c:v>
                </c:pt>
                <c:pt idx="48">
                  <c:v>4.25</c:v>
                </c:pt>
                <c:pt idx="49">
                  <c:v>4.59</c:v>
                </c:pt>
                <c:pt idx="50">
                  <c:v>4.96</c:v>
                </c:pt>
                <c:pt idx="51">
                  <c:v>5.3599999999999985</c:v>
                </c:pt>
                <c:pt idx="52">
                  <c:v>5.79</c:v>
                </c:pt>
                <c:pt idx="53">
                  <c:v>6.26</c:v>
                </c:pt>
                <c:pt idx="54">
                  <c:v>6.76</c:v>
                </c:pt>
                <c:pt idx="55">
                  <c:v>7.3</c:v>
                </c:pt>
                <c:pt idx="56">
                  <c:v>7.89</c:v>
                </c:pt>
                <c:pt idx="57">
                  <c:v>8.52</c:v>
                </c:pt>
                <c:pt idx="58">
                  <c:v>9.2000010000000003</c:v>
                </c:pt>
                <c:pt idx="59">
                  <c:v>9.9400010000000005</c:v>
                </c:pt>
                <c:pt idx="60">
                  <c:v>10.74</c:v>
                </c:pt>
                <c:pt idx="61">
                  <c:v>11.61</c:v>
                </c:pt>
                <c:pt idx="62">
                  <c:v>12.54</c:v>
                </c:pt>
                <c:pt idx="63">
                  <c:v>13.55</c:v>
                </c:pt>
                <c:pt idx="64">
                  <c:v>14.64</c:v>
                </c:pt>
                <c:pt idx="65">
                  <c:v>15.81</c:v>
                </c:pt>
                <c:pt idx="66">
                  <c:v>17.079999999999988</c:v>
                </c:pt>
                <c:pt idx="67">
                  <c:v>18.45</c:v>
                </c:pt>
                <c:pt idx="68">
                  <c:v>19.979999999999986</c:v>
                </c:pt>
                <c:pt idx="69">
                  <c:v>21.6</c:v>
                </c:pt>
                <c:pt idx="70">
                  <c:v>23.3</c:v>
                </c:pt>
                <c:pt idx="71">
                  <c:v>25.2</c:v>
                </c:pt>
                <c:pt idx="72">
                  <c:v>27.2</c:v>
                </c:pt>
                <c:pt idx="73">
                  <c:v>29.3</c:v>
                </c:pt>
                <c:pt idx="74">
                  <c:v>31.7</c:v>
                </c:pt>
                <c:pt idx="75">
                  <c:v>34.300000000000004</c:v>
                </c:pt>
                <c:pt idx="76">
                  <c:v>37</c:v>
                </c:pt>
                <c:pt idx="77">
                  <c:v>40</c:v>
                </c:pt>
                <c:pt idx="78">
                  <c:v>43.2</c:v>
                </c:pt>
                <c:pt idx="79">
                  <c:v>46.6</c:v>
                </c:pt>
                <c:pt idx="80">
                  <c:v>50.4</c:v>
                </c:pt>
                <c:pt idx="81">
                  <c:v>54.5</c:v>
                </c:pt>
                <c:pt idx="82">
                  <c:v>58.9</c:v>
                </c:pt>
                <c:pt idx="83">
                  <c:v>63.6</c:v>
                </c:pt>
                <c:pt idx="84">
                  <c:v>68.7</c:v>
                </c:pt>
                <c:pt idx="85">
                  <c:v>74.2</c:v>
                </c:pt>
                <c:pt idx="86">
                  <c:v>80.099999999999994</c:v>
                </c:pt>
                <c:pt idx="87">
                  <c:v>86.6</c:v>
                </c:pt>
                <c:pt idx="88">
                  <c:v>93.6</c:v>
                </c:pt>
                <c:pt idx="89">
                  <c:v>101.1</c:v>
                </c:pt>
                <c:pt idx="90">
                  <c:v>109.2</c:v>
                </c:pt>
                <c:pt idx="91">
                  <c:v>118</c:v>
                </c:pt>
                <c:pt idx="92">
                  <c:v>127.5</c:v>
                </c:pt>
                <c:pt idx="93">
                  <c:v>137.69999999999999</c:v>
                </c:pt>
                <c:pt idx="94">
                  <c:v>148.80000000000001</c:v>
                </c:pt>
                <c:pt idx="95">
                  <c:v>160.80000000000001</c:v>
                </c:pt>
                <c:pt idx="96">
                  <c:v>173.7</c:v>
                </c:pt>
                <c:pt idx="97">
                  <c:v>187.6</c:v>
                </c:pt>
                <c:pt idx="98">
                  <c:v>202.4</c:v>
                </c:pt>
                <c:pt idx="99">
                  <c:v>219</c:v>
                </c:pt>
                <c:pt idx="100">
                  <c:v>237</c:v>
                </c:pt>
                <c:pt idx="101">
                  <c:v>256</c:v>
                </c:pt>
              </c:numCache>
            </c:numRef>
          </c:xVal>
          <c:yVal>
            <c:numRef>
              <c:f>'1'!$O$4:$O$105</c:f>
              <c:numCache>
                <c:formatCode>0.00%</c:formatCode>
                <c:ptCount val="102"/>
                <c:pt idx="0">
                  <c:v>7.3091250000002132E-4</c:v>
                </c:pt>
                <c:pt idx="1">
                  <c:v>1.3248410000000041E-3</c:v>
                </c:pt>
                <c:pt idx="2">
                  <c:v>1.8587770000000655E-3</c:v>
                </c:pt>
                <c:pt idx="3">
                  <c:v>2.3147229999999999E-3</c:v>
                </c:pt>
                <c:pt idx="4">
                  <c:v>2.6946769999999999E-3</c:v>
                </c:pt>
                <c:pt idx="5">
                  <c:v>3.0046400000000011E-3</c:v>
                </c:pt>
                <c:pt idx="6">
                  <c:v>3.2536100000001063E-3</c:v>
                </c:pt>
                <c:pt idx="7">
                  <c:v>3.449587000000121E-3</c:v>
                </c:pt>
                <c:pt idx="8">
                  <c:v>3.5995690000000012E-3</c:v>
                </c:pt>
                <c:pt idx="9">
                  <c:v>3.7115550000000092E-3</c:v>
                </c:pt>
                <c:pt idx="10">
                  <c:v>3.7924459999999997E-3</c:v>
                </c:pt>
                <c:pt idx="11">
                  <c:v>3.8493390000001117E-3</c:v>
                </c:pt>
                <c:pt idx="12">
                  <c:v>3.8891340000001516E-3</c:v>
                </c:pt>
                <c:pt idx="13">
                  <c:v>3.9184310000000052E-3</c:v>
                </c:pt>
                <c:pt idx="14">
                  <c:v>3.9433280000001052E-3</c:v>
                </c:pt>
                <c:pt idx="15">
                  <c:v>3.9697250000000012E-3</c:v>
                </c:pt>
                <c:pt idx="16">
                  <c:v>4.0029209999999996E-3</c:v>
                </c:pt>
                <c:pt idx="17">
                  <c:v>4.0479149999999775E-3</c:v>
                </c:pt>
                <c:pt idx="18">
                  <c:v>4.1091080000000123E-3</c:v>
                </c:pt>
                <c:pt idx="19">
                  <c:v>4.1900979999999997E-3</c:v>
                </c:pt>
                <c:pt idx="20">
                  <c:v>4.2940859999999956E-3</c:v>
                </c:pt>
                <c:pt idx="21">
                  <c:v>4.4230700000000124E-3</c:v>
                </c:pt>
                <c:pt idx="22">
                  <c:v>4.5780520000002012E-3</c:v>
                </c:pt>
                <c:pt idx="23">
                  <c:v>4.7600300000000002E-3</c:v>
                </c:pt>
                <c:pt idx="24">
                  <c:v>4.9680050000000114E-3</c:v>
                </c:pt>
                <c:pt idx="25">
                  <c:v>5.1999779999999992E-3</c:v>
                </c:pt>
                <c:pt idx="26">
                  <c:v>5.4539470000002036E-3</c:v>
                </c:pt>
                <c:pt idx="27">
                  <c:v>5.7269139999999996E-3</c:v>
                </c:pt>
                <c:pt idx="28">
                  <c:v>6.0148800000000002E-3</c:v>
                </c:pt>
                <c:pt idx="29">
                  <c:v>6.3138440000000033E-3</c:v>
                </c:pt>
                <c:pt idx="30">
                  <c:v>6.6198080000000534E-3</c:v>
                </c:pt>
                <c:pt idx="31">
                  <c:v>6.9287710000002179E-3</c:v>
                </c:pt>
                <c:pt idx="32">
                  <c:v>7.2387340000000834E-3</c:v>
                </c:pt>
                <c:pt idx="33">
                  <c:v>7.5486970000002932E-3</c:v>
                </c:pt>
                <c:pt idx="34">
                  <c:v>7.860658999999999E-3</c:v>
                </c:pt>
                <c:pt idx="35">
                  <c:v>8.1806210000000008E-3</c:v>
                </c:pt>
                <c:pt idx="36">
                  <c:v>8.5185810000000025E-3</c:v>
                </c:pt>
                <c:pt idx="37">
                  <c:v>8.8895370000005615E-3</c:v>
                </c:pt>
                <c:pt idx="38">
                  <c:v>9.3134860000006238E-3</c:v>
                </c:pt>
                <c:pt idx="39">
                  <c:v>9.8174260000001567E-3</c:v>
                </c:pt>
                <c:pt idx="40">
                  <c:v>1.043235E-2</c:v>
                </c:pt>
                <c:pt idx="41">
                  <c:v>1.119626E-2</c:v>
                </c:pt>
                <c:pt idx="42">
                  <c:v>1.2152149999999999E-2</c:v>
                </c:pt>
                <c:pt idx="43">
                  <c:v>1.3342000000000001E-2</c:v>
                </c:pt>
                <c:pt idx="44">
                  <c:v>1.4821830000000001E-2</c:v>
                </c:pt>
                <c:pt idx="45">
                  <c:v>1.6631610000000002E-2</c:v>
                </c:pt>
                <c:pt idx="46">
                  <c:v>1.8821350000000361E-2</c:v>
                </c:pt>
                <c:pt idx="47">
                  <c:v>2.1421039999999999E-2</c:v>
                </c:pt>
                <c:pt idx="48">
                  <c:v>2.4470670000000052E-2</c:v>
                </c:pt>
                <c:pt idx="49">
                  <c:v>2.7990250000000001E-2</c:v>
                </c:pt>
                <c:pt idx="50">
                  <c:v>3.1989770000000042E-2</c:v>
                </c:pt>
                <c:pt idx="51">
                  <c:v>3.6479240000001668E-2</c:v>
                </c:pt>
                <c:pt idx="52">
                  <c:v>4.1468640000000001E-2</c:v>
                </c:pt>
                <c:pt idx="53">
                  <c:v>4.6967979999999999E-2</c:v>
                </c:pt>
                <c:pt idx="54">
                  <c:v>5.2997260000000934E-2</c:v>
                </c:pt>
                <c:pt idx="55">
                  <c:v>5.9606480000002439E-2</c:v>
                </c:pt>
                <c:pt idx="56">
                  <c:v>6.6865599999999997E-2</c:v>
                </c:pt>
                <c:pt idx="57">
                  <c:v>7.4914640000000532E-2</c:v>
                </c:pt>
                <c:pt idx="58">
                  <c:v>8.3933550000000023E-2</c:v>
                </c:pt>
                <c:pt idx="59">
                  <c:v>9.4232320000000064E-2</c:v>
                </c:pt>
                <c:pt idx="60">
                  <c:v>0.10613090000000019</c:v>
                </c:pt>
                <c:pt idx="61">
                  <c:v>0.12002920000000022</c:v>
                </c:pt>
                <c:pt idx="62">
                  <c:v>0.13632730000000001</c:v>
                </c:pt>
                <c:pt idx="63">
                  <c:v>0.15562500000000001</c:v>
                </c:pt>
                <c:pt idx="64">
                  <c:v>0.17852229999999999</c:v>
                </c:pt>
                <c:pt idx="65">
                  <c:v>0.20541900000000643</c:v>
                </c:pt>
                <c:pt idx="66">
                  <c:v>0.23671530000000626</c:v>
                </c:pt>
                <c:pt idx="67">
                  <c:v>0.27281100000000008</c:v>
                </c:pt>
                <c:pt idx="68">
                  <c:v>0.31380610000001208</c:v>
                </c:pt>
                <c:pt idx="69">
                  <c:v>0.35970050000000031</c:v>
                </c:pt>
                <c:pt idx="70">
                  <c:v>0.41019450000000002</c:v>
                </c:pt>
                <c:pt idx="71">
                  <c:v>0.46488800000001074</c:v>
                </c:pt>
                <c:pt idx="72">
                  <c:v>0.52298100000000003</c:v>
                </c:pt>
                <c:pt idx="73">
                  <c:v>0.58347379999997639</c:v>
                </c:pt>
                <c:pt idx="74">
                  <c:v>0.6449663999999995</c:v>
                </c:pt>
                <c:pt idx="75">
                  <c:v>0.70585910000000063</c:v>
                </c:pt>
                <c:pt idx="76">
                  <c:v>0.76435209999999998</c:v>
                </c:pt>
                <c:pt idx="77">
                  <c:v>0.81864560000002651</c:v>
                </c:pt>
                <c:pt idx="78">
                  <c:v>0.86703980000001968</c:v>
                </c:pt>
                <c:pt idx="79">
                  <c:v>0.90803479999999959</c:v>
                </c:pt>
                <c:pt idx="80">
                  <c:v>0.94083090000000003</c:v>
                </c:pt>
                <c:pt idx="81">
                  <c:v>0.96522800000000064</c:v>
                </c:pt>
                <c:pt idx="82">
                  <c:v>0.98182609999999959</c:v>
                </c:pt>
                <c:pt idx="83">
                  <c:v>0.99177490000000001</c:v>
                </c:pt>
                <c:pt idx="84">
                  <c:v>0.99683430000000006</c:v>
                </c:pt>
                <c:pt idx="85">
                  <c:v>0.99884399999999951</c:v>
                </c:pt>
                <c:pt idx="86">
                  <c:v>0.99940190000000007</c:v>
                </c:pt>
                <c:pt idx="87">
                  <c:v>0.99953289999997841</c:v>
                </c:pt>
                <c:pt idx="88">
                  <c:v>0.99965190000000004</c:v>
                </c:pt>
                <c:pt idx="89">
                  <c:v>0.99979889999999993</c:v>
                </c:pt>
                <c:pt idx="90">
                  <c:v>0.9999148999999995</c:v>
                </c:pt>
                <c:pt idx="91">
                  <c:v>0.99997339999999957</c:v>
                </c:pt>
                <c:pt idx="92">
                  <c:v>0.99999129999999992</c:v>
                </c:pt>
                <c:pt idx="93">
                  <c:v>0.99999440000000062</c:v>
                </c:pt>
                <c:pt idx="94">
                  <c:v>0.99999480000000063</c:v>
                </c:pt>
                <c:pt idx="95">
                  <c:v>0.99999499999999997</c:v>
                </c:pt>
                <c:pt idx="96">
                  <c:v>0.99999499999999997</c:v>
                </c:pt>
                <c:pt idx="97">
                  <c:v>0.99999499999999997</c:v>
                </c:pt>
                <c:pt idx="98">
                  <c:v>0.99999499999999997</c:v>
                </c:pt>
                <c:pt idx="99">
                  <c:v>0.99999520000000064</c:v>
                </c:pt>
                <c:pt idx="100">
                  <c:v>0.99999629999999951</c:v>
                </c:pt>
                <c:pt idx="101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v>NiS</c:v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'1'!$Q$4:$Q$99</c:f>
              <c:numCache>
                <c:formatCode>0.000</c:formatCode>
                <c:ptCount val="96"/>
                <c:pt idx="0">
                  <c:v>0.10400000000000002</c:v>
                </c:pt>
                <c:pt idx="1">
                  <c:v>0.1124</c:v>
                </c:pt>
                <c:pt idx="2">
                  <c:v>0.12139999999999998</c:v>
                </c:pt>
                <c:pt idx="3">
                  <c:v>0.13109999999999999</c:v>
                </c:pt>
                <c:pt idx="4">
                  <c:v>0.14169999999999999</c:v>
                </c:pt>
                <c:pt idx="5">
                  <c:v>0.15310000000000001</c:v>
                </c:pt>
                <c:pt idx="6">
                  <c:v>0.16539999999999999</c:v>
                </c:pt>
                <c:pt idx="7">
                  <c:v>0.17870000000000041</c:v>
                </c:pt>
                <c:pt idx="8">
                  <c:v>0.1928</c:v>
                </c:pt>
                <c:pt idx="9">
                  <c:v>0.20800000000000021</c:v>
                </c:pt>
                <c:pt idx="10">
                  <c:v>0.22500000000000001</c:v>
                </c:pt>
                <c:pt idx="11">
                  <c:v>0.24300000000000024</c:v>
                </c:pt>
                <c:pt idx="12">
                  <c:v>0.26300000000000001</c:v>
                </c:pt>
                <c:pt idx="13">
                  <c:v>0.28500000000000031</c:v>
                </c:pt>
                <c:pt idx="14">
                  <c:v>0.30700000000000038</c:v>
                </c:pt>
                <c:pt idx="15">
                  <c:v>0.33100000000000984</c:v>
                </c:pt>
                <c:pt idx="16">
                  <c:v>0.35800000000000032</c:v>
                </c:pt>
                <c:pt idx="17">
                  <c:v>0.38700000000000939</c:v>
                </c:pt>
                <c:pt idx="18">
                  <c:v>0.41800000000000032</c:v>
                </c:pt>
                <c:pt idx="19">
                  <c:v>0.45200000000000001</c:v>
                </c:pt>
                <c:pt idx="20">
                  <c:v>0.48800000000000032</c:v>
                </c:pt>
                <c:pt idx="21">
                  <c:v>0.52700000000000002</c:v>
                </c:pt>
                <c:pt idx="22">
                  <c:v>0.56999999999999995</c:v>
                </c:pt>
                <c:pt idx="23">
                  <c:v>0.61600000000000465</c:v>
                </c:pt>
                <c:pt idx="24">
                  <c:v>0.66500000000002102</c:v>
                </c:pt>
                <c:pt idx="25">
                  <c:v>0.71800000000000064</c:v>
                </c:pt>
                <c:pt idx="26">
                  <c:v>0.77600000000001901</c:v>
                </c:pt>
                <c:pt idx="27">
                  <c:v>0.83800000000000063</c:v>
                </c:pt>
                <c:pt idx="28">
                  <c:v>0.90500000000000003</c:v>
                </c:pt>
                <c:pt idx="29">
                  <c:v>0.97800000000000065</c:v>
                </c:pt>
                <c:pt idx="30">
                  <c:v>1.0569999999999666</c:v>
                </c:pt>
                <c:pt idx="31">
                  <c:v>1.1419999999999635</c:v>
                </c:pt>
                <c:pt idx="32">
                  <c:v>1.234</c:v>
                </c:pt>
                <c:pt idx="33">
                  <c:v>1.333</c:v>
                </c:pt>
                <c:pt idx="34">
                  <c:v>1.44</c:v>
                </c:pt>
                <c:pt idx="35">
                  <c:v>1.556</c:v>
                </c:pt>
                <c:pt idx="36">
                  <c:v>1.681</c:v>
                </c:pt>
                <c:pt idx="37">
                  <c:v>1.8160000000000001</c:v>
                </c:pt>
                <c:pt idx="38">
                  <c:v>1.9630000000000001</c:v>
                </c:pt>
                <c:pt idx="39">
                  <c:v>2.12</c:v>
                </c:pt>
                <c:pt idx="40">
                  <c:v>2.29</c:v>
                </c:pt>
                <c:pt idx="41">
                  <c:v>2.4699999999999998</c:v>
                </c:pt>
                <c:pt idx="42">
                  <c:v>2.67</c:v>
                </c:pt>
                <c:pt idx="43">
                  <c:v>2.8899999999999997</c:v>
                </c:pt>
                <c:pt idx="44">
                  <c:v>3.12</c:v>
                </c:pt>
                <c:pt idx="45">
                  <c:v>3.3699999999999997</c:v>
                </c:pt>
                <c:pt idx="46">
                  <c:v>3.64</c:v>
                </c:pt>
                <c:pt idx="47">
                  <c:v>3.9299999999999997</c:v>
                </c:pt>
                <c:pt idx="48">
                  <c:v>4.25</c:v>
                </c:pt>
                <c:pt idx="49">
                  <c:v>4.59</c:v>
                </c:pt>
                <c:pt idx="50">
                  <c:v>4.96</c:v>
                </c:pt>
                <c:pt idx="51">
                  <c:v>5.3599999999999985</c:v>
                </c:pt>
                <c:pt idx="52">
                  <c:v>5.79</c:v>
                </c:pt>
                <c:pt idx="53">
                  <c:v>6.26</c:v>
                </c:pt>
                <c:pt idx="54">
                  <c:v>6.76</c:v>
                </c:pt>
                <c:pt idx="55">
                  <c:v>7.3</c:v>
                </c:pt>
                <c:pt idx="56">
                  <c:v>7.89</c:v>
                </c:pt>
                <c:pt idx="57">
                  <c:v>8.52</c:v>
                </c:pt>
                <c:pt idx="58">
                  <c:v>9.2000010000000003</c:v>
                </c:pt>
                <c:pt idx="59">
                  <c:v>9.9400010000000005</c:v>
                </c:pt>
                <c:pt idx="60">
                  <c:v>10.74</c:v>
                </c:pt>
                <c:pt idx="61">
                  <c:v>11.61</c:v>
                </c:pt>
                <c:pt idx="62">
                  <c:v>12.54</c:v>
                </c:pt>
                <c:pt idx="63">
                  <c:v>13.55</c:v>
                </c:pt>
                <c:pt idx="64">
                  <c:v>14.64</c:v>
                </c:pt>
                <c:pt idx="65">
                  <c:v>15.81</c:v>
                </c:pt>
                <c:pt idx="66">
                  <c:v>17.079999999999988</c:v>
                </c:pt>
                <c:pt idx="67">
                  <c:v>18.45</c:v>
                </c:pt>
                <c:pt idx="68">
                  <c:v>19.979999999999986</c:v>
                </c:pt>
                <c:pt idx="69">
                  <c:v>21.6</c:v>
                </c:pt>
                <c:pt idx="70">
                  <c:v>23.3</c:v>
                </c:pt>
                <c:pt idx="71">
                  <c:v>25.2</c:v>
                </c:pt>
                <c:pt idx="72">
                  <c:v>27.2</c:v>
                </c:pt>
                <c:pt idx="73">
                  <c:v>29.3</c:v>
                </c:pt>
                <c:pt idx="74">
                  <c:v>31.7</c:v>
                </c:pt>
                <c:pt idx="75">
                  <c:v>34.300000000000004</c:v>
                </c:pt>
                <c:pt idx="76">
                  <c:v>37</c:v>
                </c:pt>
                <c:pt idx="77">
                  <c:v>40</c:v>
                </c:pt>
                <c:pt idx="78">
                  <c:v>43.2</c:v>
                </c:pt>
                <c:pt idx="79">
                  <c:v>46.6</c:v>
                </c:pt>
                <c:pt idx="80">
                  <c:v>50.4</c:v>
                </c:pt>
                <c:pt idx="81">
                  <c:v>54.5</c:v>
                </c:pt>
                <c:pt idx="82">
                  <c:v>58.9</c:v>
                </c:pt>
                <c:pt idx="83">
                  <c:v>63.6</c:v>
                </c:pt>
                <c:pt idx="84">
                  <c:v>68.7</c:v>
                </c:pt>
                <c:pt idx="85">
                  <c:v>74.2</c:v>
                </c:pt>
                <c:pt idx="86">
                  <c:v>80.099999999999994</c:v>
                </c:pt>
                <c:pt idx="87">
                  <c:v>86.6</c:v>
                </c:pt>
                <c:pt idx="88">
                  <c:v>93.6</c:v>
                </c:pt>
                <c:pt idx="89">
                  <c:v>101.1</c:v>
                </c:pt>
                <c:pt idx="90">
                  <c:v>109.2</c:v>
                </c:pt>
                <c:pt idx="91">
                  <c:v>118</c:v>
                </c:pt>
                <c:pt idx="92">
                  <c:v>127.5</c:v>
                </c:pt>
                <c:pt idx="93">
                  <c:v>137.69999999999999</c:v>
                </c:pt>
                <c:pt idx="94">
                  <c:v>148.80000000000001</c:v>
                </c:pt>
                <c:pt idx="95">
                  <c:v>160.80000000000001</c:v>
                </c:pt>
              </c:numCache>
            </c:numRef>
          </c:xVal>
          <c:yVal>
            <c:numRef>
              <c:f>'1'!$T$4:$T$99</c:f>
              <c:numCache>
                <c:formatCode>0.00%</c:formatCode>
                <c:ptCount val="96"/>
                <c:pt idx="0">
                  <c:v>1.730358000000069E-4</c:v>
                </c:pt>
                <c:pt idx="1">
                  <c:v>3.2806800000001544E-4</c:v>
                </c:pt>
                <c:pt idx="2">
                  <c:v>4.750984E-4</c:v>
                </c:pt>
                <c:pt idx="3">
                  <c:v>6.1112660000002918E-4</c:v>
                </c:pt>
                <c:pt idx="4">
                  <c:v>7.3515230000002903E-4</c:v>
                </c:pt>
                <c:pt idx="5">
                  <c:v>8.4817570000000246E-4</c:v>
                </c:pt>
                <c:pt idx="6">
                  <c:v>9.501968E-4</c:v>
                </c:pt>
                <c:pt idx="7">
                  <c:v>1.0425160000000061E-3</c:v>
                </c:pt>
                <c:pt idx="8">
                  <c:v>1.1250330000000001E-3</c:v>
                </c:pt>
                <c:pt idx="9">
                  <c:v>1.1982480000000606E-3</c:v>
                </c:pt>
                <c:pt idx="10">
                  <c:v>1.2626619999999999E-3</c:v>
                </c:pt>
                <c:pt idx="11">
                  <c:v>1.3186730000000041E-3</c:v>
                </c:pt>
                <c:pt idx="12">
                  <c:v>1.3667830000000469E-3</c:v>
                </c:pt>
                <c:pt idx="13">
                  <c:v>1.407492E-3</c:v>
                </c:pt>
                <c:pt idx="14">
                  <c:v>1.4413989999999999E-3</c:v>
                </c:pt>
                <c:pt idx="15">
                  <c:v>1.4692050000000001E-3</c:v>
                </c:pt>
                <c:pt idx="16">
                  <c:v>1.491409E-3</c:v>
                </c:pt>
                <c:pt idx="17">
                  <c:v>1.5087130000000061E-3</c:v>
                </c:pt>
                <c:pt idx="18">
                  <c:v>1.5218160000000001E-3</c:v>
                </c:pt>
                <c:pt idx="19">
                  <c:v>1.5314780000000021E-3</c:v>
                </c:pt>
                <c:pt idx="20">
                  <c:v>1.5383390000000001E-3</c:v>
                </c:pt>
                <c:pt idx="21">
                  <c:v>1.5430400000000161E-3</c:v>
                </c:pt>
                <c:pt idx="22">
                  <c:v>1.5461510000000468E-3</c:v>
                </c:pt>
                <c:pt idx="23">
                  <c:v>1.5481410000000241E-3</c:v>
                </c:pt>
                <c:pt idx="24">
                  <c:v>1.5493710000000001E-3</c:v>
                </c:pt>
                <c:pt idx="25">
                  <c:v>1.5500790000000121E-3</c:v>
                </c:pt>
                <c:pt idx="26">
                  <c:v>1.5504210000000021E-3</c:v>
                </c:pt>
                <c:pt idx="27">
                  <c:v>1.5505810000000161E-3</c:v>
                </c:pt>
                <c:pt idx="28">
                  <c:v>1.5509560000000321E-3</c:v>
                </c:pt>
                <c:pt idx="29">
                  <c:v>1.5524460000000061E-3</c:v>
                </c:pt>
                <c:pt idx="30">
                  <c:v>1.5567170000000592E-3</c:v>
                </c:pt>
                <c:pt idx="31">
                  <c:v>1.5662190000000442E-3</c:v>
                </c:pt>
                <c:pt idx="32">
                  <c:v>1.5838219999999999E-3</c:v>
                </c:pt>
                <c:pt idx="33">
                  <c:v>1.6125280000000041E-3</c:v>
                </c:pt>
                <c:pt idx="34">
                  <c:v>1.6544370000000652E-3</c:v>
                </c:pt>
                <c:pt idx="35">
                  <c:v>1.7106490000000001E-3</c:v>
                </c:pt>
                <c:pt idx="36">
                  <c:v>1.7803630000000081E-3</c:v>
                </c:pt>
                <c:pt idx="37">
                  <c:v>1.8608800000000606E-3</c:v>
                </c:pt>
                <c:pt idx="38">
                  <c:v>1.9473980000000439E-3</c:v>
                </c:pt>
                <c:pt idx="39">
                  <c:v>2.0338159999999999E-3</c:v>
                </c:pt>
                <c:pt idx="40">
                  <c:v>2.1131320000000852E-3</c:v>
                </c:pt>
                <c:pt idx="41">
                  <c:v>2.1787460000000001E-3</c:v>
                </c:pt>
                <c:pt idx="42">
                  <c:v>2.2259550000000012E-3</c:v>
                </c:pt>
                <c:pt idx="43">
                  <c:v>2.2536610000000092E-3</c:v>
                </c:pt>
                <c:pt idx="44">
                  <c:v>2.2666639999999998E-3</c:v>
                </c:pt>
                <c:pt idx="45">
                  <c:v>2.2774660000000092E-3</c:v>
                </c:pt>
                <c:pt idx="46">
                  <c:v>2.3084730000000001E-3</c:v>
                </c:pt>
                <c:pt idx="47">
                  <c:v>2.3934899999999999E-3</c:v>
                </c:pt>
                <c:pt idx="48">
                  <c:v>2.5795290000000092E-3</c:v>
                </c:pt>
                <c:pt idx="49">
                  <c:v>2.9256000000000052E-3</c:v>
                </c:pt>
                <c:pt idx="50">
                  <c:v>3.5047210000001567E-3</c:v>
                </c:pt>
                <c:pt idx="51">
                  <c:v>4.4009059999999996E-3</c:v>
                </c:pt>
                <c:pt idx="52">
                  <c:v>5.7011760000000534E-3</c:v>
                </c:pt>
                <c:pt idx="53">
                  <c:v>7.5115510000000434E-3</c:v>
                </c:pt>
                <c:pt idx="54">
                  <c:v>9.9120490000004415E-3</c:v>
                </c:pt>
                <c:pt idx="55">
                  <c:v>1.3002690000000001E-2</c:v>
                </c:pt>
                <c:pt idx="56">
                  <c:v>1.6843490000000023E-2</c:v>
                </c:pt>
                <c:pt idx="57">
                  <c:v>2.1484449999999999E-2</c:v>
                </c:pt>
                <c:pt idx="58">
                  <c:v>2.695558E-2</c:v>
                </c:pt>
                <c:pt idx="59">
                  <c:v>3.3256890000000004E-2</c:v>
                </c:pt>
                <c:pt idx="60">
                  <c:v>4.0358359999999996E-2</c:v>
                </c:pt>
                <c:pt idx="61">
                  <c:v>4.822999E-2</c:v>
                </c:pt>
                <c:pt idx="62">
                  <c:v>5.6841780000000001E-2</c:v>
                </c:pt>
                <c:pt idx="63">
                  <c:v>6.6173719999999991E-2</c:v>
                </c:pt>
                <c:pt idx="64">
                  <c:v>7.6275809999999875E-2</c:v>
                </c:pt>
                <c:pt idx="65">
                  <c:v>8.7278090000000003E-2</c:v>
                </c:pt>
                <c:pt idx="66">
                  <c:v>9.9380600000000013E-2</c:v>
                </c:pt>
                <c:pt idx="67">
                  <c:v>0.1130834</c:v>
                </c:pt>
                <c:pt idx="68">
                  <c:v>0.1287867</c:v>
                </c:pt>
                <c:pt idx="69">
                  <c:v>0.14729050000000021</c:v>
                </c:pt>
                <c:pt idx="70">
                  <c:v>0.16939509999999999</c:v>
                </c:pt>
                <c:pt idx="71">
                  <c:v>0.1960006</c:v>
                </c:pt>
                <c:pt idx="72">
                  <c:v>0.22790720000000447</c:v>
                </c:pt>
                <c:pt idx="73">
                  <c:v>0.26591510000000002</c:v>
                </c:pt>
                <c:pt idx="74">
                  <c:v>0.31052440000001236</c:v>
                </c:pt>
                <c:pt idx="75">
                  <c:v>0.36193500000000001</c:v>
                </c:pt>
                <c:pt idx="76">
                  <c:v>0.41984700000000008</c:v>
                </c:pt>
                <c:pt idx="77">
                  <c:v>0.48336020000001001</c:v>
                </c:pt>
                <c:pt idx="78">
                  <c:v>0.55097419999999997</c:v>
                </c:pt>
                <c:pt idx="79">
                  <c:v>0.62078870000000064</c:v>
                </c:pt>
                <c:pt idx="80">
                  <c:v>0.690303</c:v>
                </c:pt>
                <c:pt idx="81">
                  <c:v>0.75691689999999989</c:v>
                </c:pt>
                <c:pt idx="82">
                  <c:v>0.81802960000001901</c:v>
                </c:pt>
                <c:pt idx="83">
                  <c:v>0.87144060000001811</c:v>
                </c:pt>
                <c:pt idx="84">
                  <c:v>0.91534970000000004</c:v>
                </c:pt>
                <c:pt idx="85">
                  <c:v>0.94895660000000004</c:v>
                </c:pt>
                <c:pt idx="86">
                  <c:v>0.97256150000000008</c:v>
                </c:pt>
                <c:pt idx="87">
                  <c:v>0.98726459999997729</c:v>
                </c:pt>
                <c:pt idx="88">
                  <c:v>0.99517619999997942</c:v>
                </c:pt>
                <c:pt idx="89">
                  <c:v>0.99861689999999959</c:v>
                </c:pt>
                <c:pt idx="90">
                  <c:v>0.99972719999999959</c:v>
                </c:pt>
                <c:pt idx="91">
                  <c:v>0.99996729999999956</c:v>
                </c:pt>
                <c:pt idx="92">
                  <c:v>0.9999979</c:v>
                </c:pt>
                <c:pt idx="93">
                  <c:v>0.99999989999999994</c:v>
                </c:pt>
                <c:pt idx="94">
                  <c:v>1</c:v>
                </c:pt>
                <c:pt idx="95">
                  <c:v>1</c:v>
                </c:pt>
              </c:numCache>
            </c:numRef>
          </c:yVal>
          <c:smooth val="1"/>
        </c:ser>
        <c:axId val="53021312"/>
        <c:axId val="53031680"/>
      </c:scatterChart>
      <c:valAx>
        <c:axId val="53021312"/>
        <c:scaling>
          <c:orientation val="minMax"/>
          <c:max val="180"/>
          <c:min val="0"/>
        </c:scaling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b="1" dirty="0"/>
                  <a:t>Размер частиц, мкм</a:t>
                </a:r>
                <a:endParaRPr b="1" dirty="0"/>
              </a:p>
            </c:rich>
          </c:tx>
          <c:layout>
            <c:manualLayout>
              <c:xMode val="edge"/>
              <c:yMode val="edge"/>
              <c:x val="0.40927498791388572"/>
              <c:y val="0.77909746139319813"/>
            </c:manualLayout>
          </c:layout>
        </c:title>
        <c:numFmt formatCode="0" sourceLinked="0"/>
        <c:tickLblPos val="nextTo"/>
        <c:spPr>
          <a:ln>
            <a:solidFill>
              <a:srgbClr val="000000"/>
            </a:solidFill>
            <a:prstDash val="solid"/>
          </a:ln>
        </c:spPr>
        <c:crossAx val="53031680"/>
        <c:crosses val="autoZero"/>
        <c:crossBetween val="midCat"/>
        <c:majorUnit val="20"/>
      </c:valAx>
      <c:valAx>
        <c:axId val="53031680"/>
        <c:scaling>
          <c:orientation val="minMax"/>
          <c:max val="1"/>
          <c:min val="0"/>
        </c:scaling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/>
                  <a:t>Интегральное распределение, %</a:t>
                </a:r>
                <a:endParaRPr b="1"/>
              </a:p>
            </c:rich>
          </c:tx>
          <c:layout>
            <c:manualLayout>
              <c:xMode val="edge"/>
              <c:yMode val="edge"/>
              <c:x val="5.9783358290139534E-3"/>
              <c:y val="0.12022860033095772"/>
            </c:manualLayout>
          </c:layout>
        </c:title>
        <c:numFmt formatCode="0%" sourceLinked="0"/>
        <c:tickLblPos val="nextTo"/>
        <c:spPr>
          <a:ln>
            <a:solidFill>
              <a:srgbClr val="000000"/>
            </a:solidFill>
            <a:prstDash val="solid"/>
          </a:ln>
        </c:spPr>
        <c:crossAx val="53021312"/>
        <c:crossesAt val="0"/>
        <c:crossBetween val="midCat"/>
        <c:majorUnit val="0.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90033294911676087"/>
          <c:w val="1"/>
          <c:h val="9.9667050883235228E-2"/>
        </c:manualLayout>
      </c:layout>
      <c:spPr>
        <a:solidFill>
          <a:srgbClr val="C0C0C0">
            <a:alpha val="0"/>
          </a:srgbClr>
        </a:solidFill>
      </c:spPr>
    </c:legend>
    <c:plotVisOnly val="1"/>
  </c:chart>
  <c:spPr>
    <a:solidFill>
      <a:srgbClr val="FFFFFF"/>
    </a:solidFill>
    <a:ln w="9525">
      <a:noFill/>
    </a:ln>
  </c:spPr>
  <c:txPr>
    <a:bodyPr/>
    <a:lstStyle/>
    <a:p>
      <a:pPr>
        <a:defRPr sz="14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75000000000236"/>
          <c:y val="2.8571428571428591E-2"/>
          <c:w val="0.79302777777777778"/>
          <c:h val="0.66340783489020394"/>
        </c:manualLayout>
      </c:layout>
      <c:scatterChart>
        <c:scatterStyle val="smoothMarker"/>
        <c:ser>
          <c:idx val="0"/>
          <c:order val="0"/>
          <c:tx>
            <c:strRef>
              <c:f>Лист1!$B$6</c:f>
              <c:strCache>
                <c:ptCount val="1"/>
                <c:pt idx="0">
                  <c:v>OH-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Лист1!$A$8:$A$13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</c:numCache>
            </c:numRef>
          </c:xVal>
          <c:yVal>
            <c:numRef>
              <c:f>Лист1!$C$8:$C$13</c:f>
              <c:numCache>
                <c:formatCode>General</c:formatCode>
                <c:ptCount val="6"/>
                <c:pt idx="0">
                  <c:v>0</c:v>
                </c:pt>
                <c:pt idx="1">
                  <c:v>70</c:v>
                </c:pt>
                <c:pt idx="2">
                  <c:v>94</c:v>
                </c:pt>
                <c:pt idx="3">
                  <c:v>99</c:v>
                </c:pt>
                <c:pt idx="4">
                  <c:v>98</c:v>
                </c:pt>
                <c:pt idx="5">
                  <c:v>97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Лист1!$D$6</c:f>
              <c:strCache>
                <c:ptCount val="1"/>
                <c:pt idx="0">
                  <c:v>CO32-</c:v>
                </c:pt>
              </c:strCache>
            </c:strRef>
          </c:tx>
          <c:xVal>
            <c:numRef>
              <c:f>Лист1!$J$8:$J$15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</c:numCache>
            </c:numRef>
          </c:xVal>
          <c:yVal>
            <c:numRef>
              <c:f>Лист1!$E$8:$E$15</c:f>
              <c:numCache>
                <c:formatCode>General</c:formatCode>
                <c:ptCount val="8"/>
                <c:pt idx="0">
                  <c:v>0</c:v>
                </c:pt>
                <c:pt idx="1">
                  <c:v>50</c:v>
                </c:pt>
                <c:pt idx="2">
                  <c:v>85</c:v>
                </c:pt>
                <c:pt idx="3">
                  <c:v>91</c:v>
                </c:pt>
                <c:pt idx="4">
                  <c:v>91</c:v>
                </c:pt>
                <c:pt idx="5">
                  <c:v>88</c:v>
                </c:pt>
                <c:pt idx="6">
                  <c:v>86</c:v>
                </c:pt>
                <c:pt idx="7">
                  <c:v>82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Лист1!$F$6</c:f>
              <c:strCache>
                <c:ptCount val="1"/>
                <c:pt idx="0">
                  <c:v>РO43-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Лист1!$J$8:$J$15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</c:numCache>
            </c:numRef>
          </c:xVal>
          <c:yVal>
            <c:numRef>
              <c:f>Лист1!$G$8:$G$15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14</c:v>
                </c:pt>
                <c:pt idx="3">
                  <c:v>33</c:v>
                </c:pt>
                <c:pt idx="4">
                  <c:v>40</c:v>
                </c:pt>
                <c:pt idx="5">
                  <c:v>47</c:v>
                </c:pt>
                <c:pt idx="6">
                  <c:v>44</c:v>
                </c:pt>
                <c:pt idx="7">
                  <c:v>42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Лист1!$H$6</c:f>
              <c:strCache>
                <c:ptCount val="1"/>
                <c:pt idx="0">
                  <c:v>S2-</c:v>
                </c:pt>
              </c:strCache>
            </c:strRef>
          </c:tx>
          <c:marker>
            <c:symbol val="circle"/>
            <c:size val="7"/>
          </c:marker>
          <c:xVal>
            <c:numRef>
              <c:f>Лист1!$J$8:$J$15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</c:numCache>
            </c:numRef>
          </c:xVal>
          <c:yVal>
            <c:numRef>
              <c:f>Лист1!$I$8:$I$15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15</c:v>
                </c:pt>
                <c:pt idx="4">
                  <c:v>23</c:v>
                </c:pt>
                <c:pt idx="5">
                  <c:v>32</c:v>
                </c:pt>
                <c:pt idx="6">
                  <c:v>24</c:v>
                </c:pt>
                <c:pt idx="7">
                  <c:v>22</c:v>
                </c:pt>
              </c:numCache>
            </c:numRef>
          </c:yVal>
          <c:smooth val="1"/>
        </c:ser>
        <c:axId val="53098752"/>
        <c:axId val="53117312"/>
      </c:scatterChart>
      <c:valAx>
        <c:axId val="5309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l-GR" b="1"/>
                  <a:t>τ</a:t>
                </a:r>
                <a:r>
                  <a:rPr lang="ru-RU" b="1"/>
                  <a:t>, мин</a:t>
                </a:r>
              </a:p>
            </c:rich>
          </c:tx>
          <c:layout>
            <c:manualLayout>
              <c:xMode val="edge"/>
              <c:yMode val="edge"/>
              <c:x val="0.51929794687604958"/>
              <c:y val="0.80043172638773818"/>
            </c:manualLayout>
          </c:layout>
        </c:title>
        <c:numFmt formatCode="General" sourceLinked="1"/>
        <c:tickLblPos val="nextTo"/>
        <c:spPr>
          <a:ln w="15875">
            <a:solidFill>
              <a:schemeClr val="tx1"/>
            </a:solidFill>
          </a:ln>
        </c:spPr>
        <c:crossAx val="53117312"/>
        <c:crosses val="autoZero"/>
        <c:crossBetween val="midCat"/>
      </c:valAx>
      <c:valAx>
        <c:axId val="53117312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l-GR" b="1"/>
                  <a:t>α</a:t>
                </a:r>
                <a:r>
                  <a:rPr lang="ru-RU" b="1"/>
                  <a:t>, %</a:t>
                </a:r>
              </a:p>
            </c:rich>
          </c:tx>
          <c:layout/>
        </c:title>
        <c:numFmt formatCode="General" sourceLinked="1"/>
        <c:tickLblPos val="nextTo"/>
        <c:spPr>
          <a:ln w="15875">
            <a:solidFill>
              <a:schemeClr val="tx1"/>
            </a:solidFill>
          </a:ln>
        </c:spPr>
        <c:crossAx val="53098752"/>
        <c:crosses val="autoZero"/>
        <c:crossBetween val="midCat"/>
        <c:majorUnit val="20"/>
      </c:valAx>
    </c:plotArea>
    <c:legend>
      <c:legendPos val="b"/>
      <c:layout>
        <c:manualLayout>
          <c:xMode val="edge"/>
          <c:yMode val="edge"/>
          <c:x val="7.8584068957792089E-2"/>
          <c:y val="0.90782609258492164"/>
          <c:w val="0.90102164574306554"/>
          <c:h val="7.9325410410655189E-2"/>
        </c:manualLayout>
      </c:layout>
    </c:legend>
    <c:plotVisOnly val="1"/>
  </c:chart>
  <c:txPr>
    <a:bodyPr/>
    <a:lstStyle/>
    <a:p>
      <a:pPr>
        <a:defRPr sz="14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132775058090293"/>
          <c:y val="0.16183467451183986"/>
          <c:w val="0.78782331477486234"/>
          <c:h val="0.549107323123071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H2O+CuSO4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80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H2O[Cu(CN)6]+NaCl(1 г/л)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15</c:v>
                </c:pt>
                <c:pt idx="3">
                  <c:v>60</c:v>
                </c:pt>
                <c:pt idx="4">
                  <c:v>95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H2O+[Cu(CN)6]4-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15</c:v>
                </c:pt>
                <c:pt idx="4">
                  <c:v>25</c:v>
                </c:pt>
              </c:numCache>
            </c:numRef>
          </c:val>
          <c:smooth val="1"/>
        </c:ser>
        <c:marker val="1"/>
        <c:axId val="133586304"/>
        <c:axId val="100991360"/>
      </c:lineChart>
      <c:catAx>
        <c:axId val="133586304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τ</a:t>
                </a:r>
                <a:r>
                  <a:rPr lang="en-US"/>
                  <a:t>, </a:t>
                </a:r>
                <a:r>
                  <a:rPr lang="ru-RU"/>
                  <a:t>мин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0991360"/>
        <c:crosses val="autoZero"/>
        <c:auto val="1"/>
        <c:lblAlgn val="ctr"/>
        <c:lblOffset val="100"/>
      </c:catAx>
      <c:valAx>
        <c:axId val="100991360"/>
        <c:scaling>
          <c:orientation val="minMax"/>
          <c:max val="100"/>
          <c:min val="0"/>
        </c:scaling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α</a:t>
                </a:r>
                <a:r>
                  <a:rPr lang="en-US"/>
                  <a:t>, %</a:t>
                </a:r>
                <a:endParaRPr lang="ru-RU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3586304"/>
        <c:crosses val="autoZero"/>
        <c:crossBetween val="between"/>
        <c:majorUnit val="20"/>
      </c:valAx>
      <c:spPr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644301867693724"/>
          <c:y val="5.6438173536273763E-2"/>
          <c:w val="0.76783160924506355"/>
          <c:h val="0.7176056117985263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4.4000000000000004</c:v>
                </c:pt>
                <c:pt idx="2">
                  <c:v>18</c:v>
                </c:pt>
                <c:pt idx="3">
                  <c:v>39</c:v>
                </c:pt>
                <c:pt idx="4">
                  <c:v>40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98</c:v>
                </c:pt>
                <c:pt idx="3">
                  <c:v>99</c:v>
                </c:pt>
                <c:pt idx="4">
                  <c:v>99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90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</c:numCache>
            </c:numRef>
          </c:val>
          <c:smooth val="1"/>
        </c:ser>
        <c:marker val="1"/>
        <c:axId val="101042048"/>
        <c:axId val="101048320"/>
      </c:lineChart>
      <c:catAx>
        <c:axId val="101042048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/>
                  <a:t>τ</a:t>
                </a:r>
                <a:r>
                  <a:rPr lang="ru-RU"/>
                  <a:t>, мин</a:t>
                </a:r>
              </a:p>
            </c:rich>
          </c:tx>
          <c:layout>
            <c:manualLayout>
              <c:xMode val="edge"/>
              <c:yMode val="edge"/>
              <c:x val="0.48014521020298162"/>
              <c:y val="0.8817631374291748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1048320"/>
        <c:crossesAt val="0"/>
        <c:auto val="1"/>
        <c:lblAlgn val="ctr"/>
        <c:lblOffset val="100"/>
      </c:catAx>
      <c:valAx>
        <c:axId val="101048320"/>
        <c:scaling>
          <c:orientation val="minMax"/>
          <c:max val="1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α</a:t>
                </a:r>
                <a:r>
                  <a:rPr lang="ru-RU"/>
                  <a:t>,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1042048"/>
        <c:crossesAt val="1"/>
        <c:crossBetween val="midCat"/>
      </c:valAx>
      <c:spPr>
        <a:solidFill>
          <a:schemeClr val="bg1"/>
        </a:solidFill>
        <a:ln>
          <a:solidFill>
            <a:schemeClr val="dk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193616730812649"/>
          <c:y val="3.0686442824789058E-2"/>
          <c:w val="0.81861646827792955"/>
          <c:h val="0.7582859383145467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Ce( IV)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10</c:v>
                </c:pt>
                <c:pt idx="8">
                  <c:v>12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8</c:v>
                </c:pt>
                <c:pt idx="2">
                  <c:v>70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La(III)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10</c:v>
                </c:pt>
                <c:pt idx="8">
                  <c:v>12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75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</c:numCache>
            </c:numRef>
          </c:val>
          <c:smooth val="1"/>
        </c:ser>
        <c:marker val="1"/>
        <c:axId val="100962688"/>
        <c:axId val="100964608"/>
      </c:lineChart>
      <c:catAx>
        <c:axId val="100962688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pH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8299711881564572"/>
              <c:y val="0.9165298515310256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0964608"/>
        <c:crosses val="autoZero"/>
        <c:auto val="1"/>
        <c:lblAlgn val="ctr"/>
        <c:lblOffset val="100"/>
      </c:catAx>
      <c:valAx>
        <c:axId val="100964608"/>
        <c:scaling>
          <c:orientation val="minMax"/>
          <c:max val="100"/>
          <c:min val="0"/>
        </c:scaling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α</a:t>
                </a:r>
                <a:r>
                  <a:rPr lang="ru-RU"/>
                  <a:t>,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0962688"/>
        <c:crosses val="autoZero"/>
        <c:crossBetween val="between"/>
        <c:majorUnit val="20"/>
      </c:valAx>
      <c:spPr>
        <a:noFill/>
        <a:ln>
          <a:solidFill>
            <a:schemeClr val="dk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813050267450728"/>
          <c:y val="6.9650116049543534E-2"/>
          <c:w val="0.72414000465131811"/>
          <c:h val="0.72258736253009692"/>
        </c:manualLayout>
      </c:layout>
      <c:scatterChart>
        <c:scatterStyle val="smoothMarker"/>
        <c:ser>
          <c:idx val="0"/>
          <c:order val="0"/>
          <c:spPr>
            <a:ln w="34925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Sheet1!$H$31:$U$31</c:f>
              <c:numCache>
                <c:formatCode>General</c:formatCode>
                <c:ptCount val="14"/>
                <c:pt idx="0">
                  <c:v>20</c:v>
                </c:pt>
                <c:pt idx="1">
                  <c:v>35</c:v>
                </c:pt>
                <c:pt idx="2">
                  <c:v>50</c:v>
                </c:pt>
                <c:pt idx="3">
                  <c:v>150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1100</c:v>
                </c:pt>
                <c:pt idx="10">
                  <c:v>1500</c:v>
                </c:pt>
                <c:pt idx="11">
                  <c:v>1700</c:v>
                </c:pt>
                <c:pt idx="12">
                  <c:v>1750</c:v>
                </c:pt>
                <c:pt idx="13">
                  <c:v>1800</c:v>
                </c:pt>
              </c:numCache>
            </c:numRef>
          </c:xVal>
          <c:yVal>
            <c:numRef>
              <c:f>Sheet1!$H$33:$U$33</c:f>
              <c:numCache>
                <c:formatCode>General</c:formatCode>
                <c:ptCount val="14"/>
                <c:pt idx="0">
                  <c:v>89</c:v>
                </c:pt>
                <c:pt idx="1">
                  <c:v>94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95</c:v>
                </c:pt>
                <c:pt idx="12">
                  <c:v>65</c:v>
                </c:pt>
                <c:pt idx="13">
                  <c:v>0</c:v>
                </c:pt>
              </c:numCache>
            </c:numRef>
          </c:yVal>
          <c:smooth val="1"/>
        </c:ser>
        <c:ser>
          <c:idx val="1"/>
          <c:order val="1"/>
          <c:spPr>
            <a:ln w="34925">
              <a:solidFill>
                <a:schemeClr val="tx1"/>
              </a:solidFill>
            </a:ln>
          </c:spPr>
          <c:marker>
            <c:symbol val="square"/>
            <c:size val="4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Sheet1!$H$35:$N$35</c:f>
              <c:numCache>
                <c:formatCode>General</c:formatCode>
                <c:ptCount val="7"/>
                <c:pt idx="0">
                  <c:v>20</c:v>
                </c:pt>
                <c:pt idx="1">
                  <c:v>70</c:v>
                </c:pt>
                <c:pt idx="2">
                  <c:v>100</c:v>
                </c:pt>
                <c:pt idx="3">
                  <c:v>150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</c:numCache>
            </c:numRef>
          </c:xVal>
          <c:yVal>
            <c:numRef>
              <c:f>Sheet1!$H$36:$N$36</c:f>
              <c:numCache>
                <c:formatCode>General</c:formatCode>
                <c:ptCount val="7"/>
                <c:pt idx="0">
                  <c:v>89</c:v>
                </c:pt>
                <c:pt idx="1">
                  <c:v>94</c:v>
                </c:pt>
                <c:pt idx="2">
                  <c:v>96</c:v>
                </c:pt>
                <c:pt idx="3">
                  <c:v>97.5</c:v>
                </c:pt>
                <c:pt idx="4">
                  <c:v>91</c:v>
                </c:pt>
                <c:pt idx="5">
                  <c:v>50</c:v>
                </c:pt>
                <c:pt idx="6">
                  <c:v>0</c:v>
                </c:pt>
              </c:numCache>
            </c:numRef>
          </c:yVal>
          <c:smooth val="1"/>
        </c:ser>
        <c:axId val="53159424"/>
        <c:axId val="53170176"/>
      </c:scatterChart>
      <c:valAx>
        <c:axId val="53159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 i="1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1600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1600" baseline="0">
                    <a:latin typeface="Times New Roman" pitchFamily="18" charset="0"/>
                    <a:cs typeface="Times New Roman" pitchFamily="18" charset="0"/>
                  </a:rPr>
                  <a:t>(Се</a:t>
                </a:r>
                <a:r>
                  <a:rPr lang="ru-RU" sz="1600" baseline="30000">
                    <a:latin typeface="Times New Roman" pitchFamily="18" charset="0"/>
                    <a:cs typeface="Times New Roman" pitchFamily="18" charset="0"/>
                  </a:rPr>
                  <a:t>3+ </a:t>
                </a:r>
                <a:r>
                  <a:rPr lang="ru-RU" sz="1600" baseline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ru-RU" sz="1600">
                    <a:latin typeface="Times New Roman" pitchFamily="18" charset="0"/>
                    <a:cs typeface="Times New Roman" pitchFamily="18" charset="0"/>
                  </a:rPr>
                  <a:t>мг</a:t>
                </a: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ru-RU" sz="1600">
                    <a:latin typeface="Times New Roman" pitchFamily="18" charset="0"/>
                    <a:cs typeface="Times New Roman" pitchFamily="18" charset="0"/>
                  </a:rPr>
                  <a:t>л</a:t>
                </a:r>
              </a:p>
            </c:rich>
          </c:tx>
          <c:layout>
            <c:manualLayout>
              <c:xMode val="edge"/>
              <c:yMode val="edge"/>
              <c:x val="0.74054825721226625"/>
              <c:y val="0.91344411905653122"/>
            </c:manualLayout>
          </c:layout>
        </c:title>
        <c:numFmt formatCode="General" sourceLinked="1"/>
        <c:majorTickMark val="in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170176"/>
        <c:crosses val="autoZero"/>
        <c:crossBetween val="midCat"/>
        <c:majorUnit val="500"/>
      </c:valAx>
      <c:valAx>
        <c:axId val="53170176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l-GR" sz="160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ru-RU" sz="1600">
                    <a:latin typeface="Times New Roman" pitchFamily="18" charset="0"/>
                    <a:cs typeface="Times New Roman" pitchFamily="18" charset="0"/>
                  </a:rPr>
                  <a:t>, %</a:t>
                </a:r>
              </a:p>
            </c:rich>
          </c:tx>
          <c:layout>
            <c:manualLayout>
              <c:xMode val="edge"/>
              <c:yMode val="edge"/>
              <c:x val="0"/>
              <c:y val="1.0987532808398962E-2"/>
            </c:manualLayout>
          </c:layout>
        </c:title>
        <c:numFmt formatCode="General" sourceLinked="1"/>
        <c:majorTickMark val="in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159424"/>
        <c:crosses val="autoZero"/>
        <c:crossBetween val="midCat"/>
        <c:majorUnit val="20"/>
      </c:valAx>
    </c:plotArea>
    <c:plotVisOnly val="1"/>
  </c:chart>
  <c:spPr>
    <a:ln>
      <a:noFill/>
    </a:ln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9566744792352461"/>
          <c:y val="6.0416666666666834E-2"/>
          <c:w val="0.72406499354804765"/>
          <c:h val="0.70359820560278574"/>
        </c:manualLayout>
      </c:layout>
      <c:scatterChart>
        <c:scatterStyle val="smoothMarker"/>
        <c:ser>
          <c:idx val="0"/>
          <c:order val="0"/>
          <c:spPr>
            <a:ln w="34925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Sheet1!$H$22:$Q$22</c:f>
              <c:numCache>
                <c:formatCode>General</c:formatCode>
                <c:ptCount val="10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250</c:v>
                </c:pt>
                <c:pt idx="4">
                  <c:v>500</c:v>
                </c:pt>
                <c:pt idx="5">
                  <c:v>800</c:v>
                </c:pt>
                <c:pt idx="6">
                  <c:v>1100</c:v>
                </c:pt>
                <c:pt idx="7">
                  <c:v>1214</c:v>
                </c:pt>
                <c:pt idx="8">
                  <c:v>1400</c:v>
                </c:pt>
                <c:pt idx="9">
                  <c:v>1533</c:v>
                </c:pt>
              </c:numCache>
            </c:numRef>
          </c:xVal>
          <c:yVal>
            <c:numRef>
              <c:f>Sheet1!$H$23:$Q$23</c:f>
              <c:numCache>
                <c:formatCode>General</c:formatCode>
                <c:ptCount val="10"/>
                <c:pt idx="0">
                  <c:v>97</c:v>
                </c:pt>
                <c:pt idx="1">
                  <c:v>97</c:v>
                </c:pt>
                <c:pt idx="2">
                  <c:v>98</c:v>
                </c:pt>
                <c:pt idx="3">
                  <c:v>98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97</c:v>
                </c:pt>
                <c:pt idx="8">
                  <c:v>40</c:v>
                </c:pt>
                <c:pt idx="9">
                  <c:v>4</c:v>
                </c:pt>
              </c:numCache>
            </c:numRef>
          </c:yVal>
          <c:smooth val="1"/>
        </c:ser>
        <c:ser>
          <c:idx val="1"/>
          <c:order val="1"/>
          <c:spPr>
            <a:ln w="34925">
              <a:solidFill>
                <a:schemeClr val="tx1"/>
              </a:solidFill>
            </a:ln>
          </c:spPr>
          <c:marker>
            <c:symbol val="square"/>
            <c:size val="4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Sheet1!$I$24:$P$24</c:f>
              <c:numCache>
                <c:formatCode>General</c:formatCode>
                <c:ptCount val="8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170</c:v>
                </c:pt>
                <c:pt idx="4">
                  <c:v>200</c:v>
                </c:pt>
                <c:pt idx="5">
                  <c:v>300</c:v>
                </c:pt>
                <c:pt idx="6">
                  <c:v>450</c:v>
                </c:pt>
                <c:pt idx="7">
                  <c:v>600</c:v>
                </c:pt>
              </c:numCache>
            </c:numRef>
          </c:xVal>
          <c:yVal>
            <c:numRef>
              <c:f>Sheet1!$I$25:$P$25</c:f>
              <c:numCache>
                <c:formatCode>General</c:formatCode>
                <c:ptCount val="8"/>
                <c:pt idx="0">
                  <c:v>95</c:v>
                </c:pt>
                <c:pt idx="1">
                  <c:v>96</c:v>
                </c:pt>
                <c:pt idx="2">
                  <c:v>98</c:v>
                </c:pt>
                <c:pt idx="3">
                  <c:v>99</c:v>
                </c:pt>
                <c:pt idx="4">
                  <c:v>85</c:v>
                </c:pt>
                <c:pt idx="5">
                  <c:v>50</c:v>
                </c:pt>
                <c:pt idx="6">
                  <c:v>32</c:v>
                </c:pt>
                <c:pt idx="7">
                  <c:v>25</c:v>
                </c:pt>
              </c:numCache>
            </c:numRef>
          </c:yVal>
          <c:smooth val="1"/>
        </c:ser>
        <c:axId val="53194112"/>
        <c:axId val="53200768"/>
      </c:scatterChart>
      <c:valAx>
        <c:axId val="53194112"/>
        <c:scaling>
          <c:orientation val="minMax"/>
          <c:max val="1600"/>
          <c:min val="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600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1600" baseline="0">
                    <a:latin typeface="Times New Roman" pitchFamily="18" charset="0"/>
                    <a:cs typeface="Times New Roman" pitchFamily="18" charset="0"/>
                  </a:rPr>
                  <a:t> (Се</a:t>
                </a:r>
                <a:r>
                  <a:rPr lang="ru-RU" sz="1600" baseline="30000">
                    <a:latin typeface="Times New Roman" pitchFamily="18" charset="0"/>
                    <a:cs typeface="Times New Roman" pitchFamily="18" charset="0"/>
                  </a:rPr>
                  <a:t>4+ </a:t>
                </a:r>
                <a:r>
                  <a:rPr lang="ru-RU" sz="1600" cap="none" baseline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1600">
                    <a:latin typeface="Times New Roman" pitchFamily="18" charset="0"/>
                    <a:cs typeface="Times New Roman" pitchFamily="18" charset="0"/>
                  </a:rPr>
                  <a:t> мг</a:t>
                </a:r>
                <a:r>
                  <a:rPr lang="en-US" sz="1600" baseline="0">
                    <a:latin typeface="Times New Roman" pitchFamily="18" charset="0"/>
                    <a:cs typeface="Times New Roman" pitchFamily="18" charset="0"/>
                  </a:rPr>
                  <a:t> /</a:t>
                </a:r>
                <a:r>
                  <a:rPr lang="ru-RU" sz="1600" baseline="0">
                    <a:latin typeface="Times New Roman" pitchFamily="18" charset="0"/>
                    <a:cs typeface="Times New Roman" pitchFamily="18" charset="0"/>
                  </a:rPr>
                  <a:t>л</a:t>
                </a:r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63529411764706178"/>
              <c:y val="0.87575451474940491"/>
            </c:manualLayout>
          </c:layout>
        </c:title>
        <c:numFmt formatCode="General" sourceLinked="1"/>
        <c:majorTickMark val="in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200768"/>
        <c:crosses val="autoZero"/>
        <c:crossBetween val="midCat"/>
        <c:majorUnit val="500"/>
      </c:valAx>
      <c:valAx>
        <c:axId val="53200768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>
                    <a:latin typeface="Times New Roman" pitchFamily="18" charset="0"/>
                    <a:cs typeface="Times New Roman" pitchFamily="18" charset="0"/>
                    <a:sym typeface="Symbol"/>
                  </a:rPr>
                  <a:t>. %</a:t>
                </a:r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1984286277940761E-3"/>
              <c:y val="4.2310966109316464E-2"/>
            </c:manualLayout>
          </c:layout>
        </c:title>
        <c:numFmt formatCode="General" sourceLinked="1"/>
        <c:majorTickMark val="in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194112"/>
        <c:crosses val="autoZero"/>
        <c:crossBetween val="midCat"/>
        <c:majorUnit val="20"/>
      </c:valAx>
    </c:plotArea>
    <c:plotVisOnly val="1"/>
  </c:chart>
  <c:spPr>
    <a:ln>
      <a:noFill/>
    </a:ln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0.39571</cdr:x>
      <cdr:y>0.13103</cdr:y>
    </cdr:from>
    <cdr:to>
      <cdr:x>0.43292</cdr:x>
      <cdr:y>0.21569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1942" y="404037"/>
          <a:ext cx="221137" cy="261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0.49869</cdr:x>
      <cdr:y>0.1</cdr:y>
    </cdr:from>
    <cdr:to>
      <cdr:x>0.54856</cdr:x>
      <cdr:y>0.2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0" y="288032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0.03325</cdr:x>
      <cdr:y>0.9</cdr:y>
    </cdr:from>
    <cdr:to>
      <cdr:x>0.08312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2592288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0.4322</cdr:x>
      <cdr:y>0.25</cdr:y>
    </cdr:from>
    <cdr:to>
      <cdr:x>0.48207</cdr:x>
      <cdr:y>0.35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720080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0.33246</cdr:x>
      <cdr:y>0.125</cdr:y>
    </cdr:from>
    <cdr:to>
      <cdr:x>0.38233</cdr:x>
      <cdr:y>0.225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40160" y="360040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0.38233</cdr:x>
      <cdr:y>0.075</cdr:y>
    </cdr:from>
    <cdr:to>
      <cdr:x>0.4322</cdr:x>
      <cdr:y>0.175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56184" y="216024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0.28259</cdr:x>
      <cdr:y>0.9</cdr:y>
    </cdr:from>
    <cdr:to>
      <cdr:x>0.33246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24136" y="2708920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0.49869</cdr:x>
      <cdr:y>0.9</cdr:y>
    </cdr:from>
    <cdr:to>
      <cdr:x>0.54856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60240" y="2708920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0.78129</cdr:x>
      <cdr:y>0.9</cdr:y>
    </cdr:from>
    <cdr:to>
      <cdr:x>0.83116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384376" y="2592288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0.01639</cdr:x>
      <cdr:y>0.9</cdr:y>
    </cdr:from>
    <cdr:to>
      <cdr:x>0.06557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2708920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0.42623</cdr:x>
      <cdr:y>0.325</cdr:y>
    </cdr:from>
    <cdr:to>
      <cdr:x>0.47541</cdr:x>
      <cdr:y>0.425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936104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0.27869</cdr:x>
      <cdr:y>0.9</cdr:y>
    </cdr:from>
    <cdr:to>
      <cdr:x>0.32787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36" y="2592288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0.32787</cdr:x>
      <cdr:y>0.325</cdr:y>
    </cdr:from>
    <cdr:to>
      <cdr:x>0.37705</cdr:x>
      <cdr:y>0.425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936104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0.5082</cdr:x>
      <cdr:y>0.9</cdr:y>
    </cdr:from>
    <cdr:to>
      <cdr:x>0.55738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32248" y="2708920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0.80328</cdr:x>
      <cdr:y>0.9</cdr:y>
    </cdr:from>
    <cdr:to>
      <cdr:x>0.85246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28392" y="2708920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0.27869</cdr:x>
      <cdr:y>0.325</cdr:y>
    </cdr:from>
    <cdr:to>
      <cdr:x>0.32787</cdr:x>
      <cdr:y>0.425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24136" y="936104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0.42623</cdr:x>
      <cdr:y>0.45</cdr:y>
    </cdr:from>
    <cdr:to>
      <cdr:x>0.47541</cdr:x>
      <cdr:y>0.55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872208" y="1296144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0.19514</cdr:x>
      <cdr:y>0.05179</cdr:y>
    </cdr:from>
    <cdr:to>
      <cdr:x>0.24375</cdr:x>
      <cdr:y>0.14286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144016"/>
          <a:ext cx="215225" cy="253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0.24932</cdr:x>
      <cdr:y>0.17911</cdr:y>
    </cdr:from>
    <cdr:to>
      <cdr:x>0.29791</cdr:x>
      <cdr:y>0.27018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3980" y="498083"/>
          <a:ext cx="215161" cy="253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0.63056</cdr:x>
      <cdr:y>0.42135</cdr:y>
    </cdr:from>
    <cdr:to>
      <cdr:x>0.67917</cdr:x>
      <cdr:y>0.51242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92129" y="1171735"/>
          <a:ext cx="215225" cy="253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  <cdr:relSizeAnchor xmlns:cdr="http://schemas.openxmlformats.org/drawingml/2006/chartDrawing">
    <cdr:from>
      <cdr:x>0.52431</cdr:x>
      <cdr:y>0.28471</cdr:y>
    </cdr:from>
    <cdr:to>
      <cdr:x>0.57292</cdr:x>
      <cdr:y>0.37578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21656" y="791749"/>
          <a:ext cx="215225" cy="253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  <cdr:relSizeAnchor xmlns:cdr="http://schemas.openxmlformats.org/drawingml/2006/chartDrawing">
    <cdr:from>
      <cdr:x>0.09757</cdr:x>
      <cdr:y>0.88038</cdr:y>
    </cdr:from>
    <cdr:to>
      <cdr:x>0.14618</cdr:x>
      <cdr:y>0.97145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" y="2448272"/>
          <a:ext cx="215244" cy="253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0.29272</cdr:x>
      <cdr:y>0.88038</cdr:y>
    </cdr:from>
    <cdr:to>
      <cdr:x>0.34131</cdr:x>
      <cdr:y>0.97145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96144" y="2448272"/>
          <a:ext cx="215156" cy="253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0.52038</cdr:x>
      <cdr:y>0.88038</cdr:y>
    </cdr:from>
    <cdr:to>
      <cdr:x>0.569</cdr:x>
      <cdr:y>0.97145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04256" y="2448272"/>
          <a:ext cx="215245" cy="253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  <cdr:relSizeAnchor xmlns:cdr="http://schemas.openxmlformats.org/drawingml/2006/chartDrawing">
    <cdr:from>
      <cdr:x>0.76432</cdr:x>
      <cdr:y>0.88038</cdr:y>
    </cdr:from>
    <cdr:to>
      <cdr:x>0.81293</cdr:x>
      <cdr:y>0.97145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84376" y="2448272"/>
          <a:ext cx="215244" cy="253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0.46528</cdr:x>
      <cdr:y>0.28571</cdr:y>
    </cdr:from>
    <cdr:to>
      <cdr:x>0.63194</cdr:x>
      <cdr:y>0.54945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25527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0.38194</cdr:x>
      <cdr:y>0.3544</cdr:y>
    </cdr:from>
    <cdr:to>
      <cdr:x>0.42882</cdr:x>
      <cdr:y>0.49725</cdr:y>
    </cdr:to>
    <cdr:sp macro="" textlink="">
      <cdr:nvSpPr>
        <cdr:cNvPr id="3" name="Надпись 2"/>
        <cdr:cNvSpPr txBox="1"/>
      </cdr:nvSpPr>
      <cdr:spPr>
        <a:xfrm xmlns:a="http://schemas.openxmlformats.org/drawingml/2006/main">
          <a:off x="2095500" y="1228725"/>
          <a:ext cx="257176" cy="495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0.75976</cdr:x>
      <cdr:y>0.36026</cdr:y>
    </cdr:from>
    <cdr:to>
      <cdr:x>0.84366</cdr:x>
      <cdr:y>0.47528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2880320" y="1080120"/>
          <a:ext cx="318081" cy="344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0.89272</cdr:x>
      <cdr:y>0.50436</cdr:y>
    </cdr:from>
    <cdr:to>
      <cdr:x>0.99816</cdr:x>
      <cdr:y>0.64621</cdr:y>
    </cdr:to>
    <cdr:sp macro="" textlink="">
      <cdr:nvSpPr>
        <cdr:cNvPr id="11" name="Надпись 10"/>
        <cdr:cNvSpPr txBox="1"/>
      </cdr:nvSpPr>
      <cdr:spPr>
        <a:xfrm xmlns:a="http://schemas.openxmlformats.org/drawingml/2006/main">
          <a:off x="3384376" y="1512168"/>
          <a:ext cx="399745" cy="425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0.29514</cdr:x>
      <cdr:y>0.31548</cdr:y>
    </cdr:from>
    <cdr:to>
      <cdr:x>0.45486</cdr:x>
      <cdr:y>0.6131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1619250" y="1009650"/>
          <a:ext cx="876300" cy="952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0.53819</cdr:x>
      <cdr:y>0.20536</cdr:y>
    </cdr:from>
    <cdr:to>
      <cdr:x>0.70486</cdr:x>
      <cdr:y>0.52381</cdr:y>
    </cdr:to>
    <cdr:sp macro="" textlink="">
      <cdr:nvSpPr>
        <cdr:cNvPr id="3" name="Надпись 2"/>
        <cdr:cNvSpPr txBox="1"/>
      </cdr:nvSpPr>
      <cdr:spPr>
        <a:xfrm xmlns:a="http://schemas.openxmlformats.org/drawingml/2006/main">
          <a:off x="2952750" y="657225"/>
          <a:ext cx="914400" cy="1019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0.77778</cdr:x>
      <cdr:y>0.34286</cdr:y>
    </cdr:from>
    <cdr:to>
      <cdr:x>0.87037</cdr:x>
      <cdr:y>0.45714</cdr:y>
    </cdr:to>
    <cdr:sp macro="" textlink="">
      <cdr:nvSpPr>
        <cdr:cNvPr id="4" name="Надпись 3"/>
        <cdr:cNvSpPr txBox="1"/>
      </cdr:nvSpPr>
      <cdr:spPr>
        <a:xfrm xmlns:a="http://schemas.openxmlformats.org/drawingml/2006/main">
          <a:off x="3024336" y="864096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0.7963</cdr:x>
      <cdr:y>0.6</cdr:y>
    </cdr:from>
    <cdr:to>
      <cdr:x>0.90741</cdr:x>
      <cdr:y>0.74286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3096344" y="1512168"/>
          <a:ext cx="432047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0.53878</cdr:x>
      <cdr:y>0.23077</cdr:y>
    </cdr:from>
    <cdr:to>
      <cdr:x>0.60707</cdr:x>
      <cdr:y>0.32148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4104456" y="864096"/>
          <a:ext cx="520244" cy="339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0.39063</cdr:x>
      <cdr:y>0.1994</cdr:y>
    </cdr:from>
    <cdr:to>
      <cdr:x>0.42361</cdr:x>
      <cdr:y>0.24702</cdr:y>
    </cdr:to>
    <cdr:sp macro="" textlink="">
      <cdr:nvSpPr>
        <cdr:cNvPr id="3" name="Надпись 2"/>
        <cdr:cNvSpPr txBox="1"/>
      </cdr:nvSpPr>
      <cdr:spPr>
        <a:xfrm xmlns:a="http://schemas.openxmlformats.org/drawingml/2006/main">
          <a:off x="2143125" y="638175"/>
          <a:ext cx="18097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0.35919</cdr:x>
      <cdr:y>0.21154</cdr:y>
    </cdr:from>
    <cdr:to>
      <cdr:x>0.40946</cdr:x>
      <cdr:y>0.32284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2736304" y="792088"/>
          <a:ext cx="382997" cy="416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0.30976</cdr:x>
      <cdr:y>0.66202</cdr:y>
    </cdr:from>
    <cdr:to>
      <cdr:x>0.37619</cdr:x>
      <cdr:y>0.79977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61851" y="1525989"/>
          <a:ext cx="206275" cy="317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0.82915</cdr:x>
      <cdr:y>0.671</cdr:y>
    </cdr:from>
    <cdr:to>
      <cdr:x>0.89558</cdr:x>
      <cdr:y>0.8005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4635" y="1546686"/>
          <a:ext cx="206275" cy="298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0.40741</cdr:x>
      <cdr:y>0.85366</cdr:y>
    </cdr:from>
    <cdr:to>
      <cdr:x>0.5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84177" y="2520280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а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0.46125</cdr:x>
      <cdr:y>0.5289</cdr:y>
    </cdr:from>
    <cdr:to>
      <cdr:x>0.51563</cdr:x>
      <cdr:y>0.63295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8835" y="1507806"/>
          <a:ext cx="248619" cy="296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0.88792</cdr:x>
      <cdr:y>0.5289</cdr:y>
    </cdr:from>
    <cdr:to>
      <cdr:x>0.93958</cdr:x>
      <cdr:y>0.63295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59555" y="1394460"/>
          <a:ext cx="23622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0.48366</cdr:x>
      <cdr:y>0.86853</cdr:y>
    </cdr:from>
    <cdr:to>
      <cdr:x>0.5719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9700" y="2076451"/>
          <a:ext cx="257175" cy="314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б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3F76588-AC73-4EE3-B0DD-EA8474C54946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656C33-2377-4291-8053-6C9E698BC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66998B-00CA-4352-B0AA-0BDC96C626A6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875C62-59B4-40F3-AE7A-8AD332798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C0DA9-C75C-46F2-BB56-060E1F1551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191DA-1C18-418B-8C6E-4A1274773C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590A-181A-4516-B8D0-C62069670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4580-293A-478E-B7B3-9A16A91A1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81E4-EB29-4A5D-B002-AAF2CC4D8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EF8D-7104-4F13-95A8-7BECEA145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AB1E-ACA7-4743-B321-7A89458E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01A6-962B-4DD6-99B7-3CDEDF451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4C00-F58E-4B4C-AE70-8CE5C6585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8CE8-A53C-4903-A80A-8886DD9D5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E594-9913-4321-A154-87C6AB9F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5E9C-05DE-4868-818C-33216542B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74D1-BA42-4FCA-99EC-263A36C1A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630E-B89D-405D-A7CA-18875FAAB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2C5D0F-11F9-425F-B7E1-DB354EA4D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82" r:id="rId2"/>
    <p:sldLayoutId id="2147484591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92" r:id="rId9"/>
    <p:sldLayoutId id="2147484588" r:id="rId10"/>
    <p:sldLayoutId id="2147484589" r:id="rId11"/>
    <p:sldLayoutId id="214748459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644428"/>
            <a:ext cx="8568952" cy="2088828"/>
          </a:xfrm>
        </p:spPr>
        <p:txBody>
          <a:bodyPr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РОЛЬ МЕЖФАЗНЫХ ЯВЛЕНИЙ В ИНТЕНСИФИКАЦИИ И ПОВЫШЕНИИ ЭФФЕКТИВНОСТИ ЭЛЕКТРОФЛОТАЦИОННОГО ПРОЦЕССА ИЗВЛЕЧЕНИЯ ТРУДНОРАСТВОРИМЫХ СОЕДИНЕНИЙ ЦВЕТНЫХ И РЕДКОЗЕМЕЛЬНЫХ ЭЛЕМЕНТОВ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295400" y="14478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Arial" pitchFamily="34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50825" y="692150"/>
            <a:ext cx="35290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ФЕДЕРАЛЬНОЕ БЮДЖЕТНОЕ ГОСУДАРСТВЕННОЕ ОБРАЗОВАТЕЛЬНОЕ УЧРЕЖДЕНИЕ ВЫСШЕГО ПРОФЕССИОНАЛЬНОГО ОБРАЗОВАНИЯ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508625" y="765175"/>
            <a:ext cx="3352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РОССИЙСКИЙ ХИМИКО-ТЕХНОЛОГИЧЕСКИЙ УНИВЕРСИТЕТ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ИМ. Д.И. МЕНДЕЛЕЕВА</a:t>
            </a:r>
          </a:p>
        </p:txBody>
      </p:sp>
      <p:pic>
        <p:nvPicPr>
          <p:cNvPr id="12294" name="Рисунок 1" descr="muct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180B6"/>
              </a:clrFrom>
              <a:clrTo>
                <a:srgbClr val="2180B6">
                  <a:alpha val="0"/>
                </a:srgbClr>
              </a:clrTo>
            </a:clrChange>
          </a:blip>
          <a:srcRect l="1042" t="696" r="-2664"/>
          <a:stretch>
            <a:fillRect/>
          </a:stretch>
        </p:blipFill>
        <p:spPr bwMode="auto">
          <a:xfrm>
            <a:off x="3851275" y="836613"/>
            <a:ext cx="1447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467544" y="3068960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eaLnBrk="0" hangingPunct="0"/>
            <a:r>
              <a:rPr lang="ru-RU" sz="2400" b="1" i="1" dirty="0" smtClean="0">
                <a:cs typeface="Arial" pitchFamily="34" charset="0"/>
              </a:rPr>
              <a:t>Научный доклад:</a:t>
            </a:r>
            <a:endParaRPr lang="ru-RU" sz="2400" b="1" i="1" dirty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99137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/>
                </a:solidFill>
              </a:rPr>
              <a:t>Зав. кафедрой ТНВ и ЭП 		д.т.н., проф. Колесников В.А.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2350621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eaLnBrk="0" hangingPunct="0"/>
            <a:r>
              <a:rPr lang="ru-RU" b="1" i="1" dirty="0" smtClean="0">
                <a:solidFill>
                  <a:schemeClr val="accent1"/>
                </a:solidFill>
                <a:cs typeface="Arial" pitchFamily="34" charset="0"/>
              </a:rPr>
              <a:t>Кафедра технологии неорганических веществ </a:t>
            </a:r>
            <a:br>
              <a:rPr lang="ru-RU" b="1" i="1" dirty="0" smtClean="0">
                <a:solidFill>
                  <a:schemeClr val="accent1"/>
                </a:solidFill>
                <a:cs typeface="Arial" pitchFamily="34" charset="0"/>
              </a:rPr>
            </a:br>
            <a:r>
              <a:rPr lang="ru-RU" b="1" i="1" dirty="0" smtClean="0">
                <a:solidFill>
                  <a:schemeClr val="accent1"/>
                </a:solidFill>
                <a:cs typeface="Arial" pitchFamily="34" charset="0"/>
              </a:rPr>
              <a:t>и электрохимических процессов </a:t>
            </a:r>
            <a:endParaRPr lang="ru-RU" b="1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2FF97-7189-478B-AF31-A770D41E127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0825" y="260350"/>
            <a:ext cx="871378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Подходы к интенсификации и повышению эффективности физико-химических методов обработки и обезвреживания жидких отходов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773238"/>
            <a:ext cx="84963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Направление исследований:</a:t>
            </a:r>
          </a:p>
          <a:p>
            <a:pPr>
              <a:buFont typeface="Wingdings 2" pitchFamily="18" charset="2"/>
              <a:buNone/>
              <a:defRPr/>
            </a:pP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dirty="0">
                <a:cs typeface="Arial" pitchFamily="34" charset="0"/>
              </a:rPr>
              <a:t>1. Исследование межфазных явлений на границе раздела «частица дисперсной фазы – раствор»: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>
                <a:cs typeface="Arial" pitchFamily="34" charset="0"/>
              </a:rPr>
              <a:t>- определение факторов, оказывающих влияние на дисперсные характеристики труднорастворимых частиц (средний гидродинамический диаметр частиц </a:t>
            </a:r>
            <a:r>
              <a:rPr lang="en-US" dirty="0">
                <a:cs typeface="Arial" pitchFamily="34" charset="0"/>
              </a:rPr>
              <a:t>d</a:t>
            </a:r>
            <a:r>
              <a:rPr lang="ru-RU" baseline="-25000" dirty="0">
                <a:cs typeface="Arial" pitchFamily="34" charset="0"/>
              </a:rPr>
              <a:t>ср</a:t>
            </a:r>
            <a:r>
              <a:rPr lang="ru-RU" dirty="0">
                <a:cs typeface="Arial" pitchFamily="34" charset="0"/>
              </a:rPr>
              <a:t> и содержание мелкодисперсной фазы);</a:t>
            </a:r>
          </a:p>
          <a:p>
            <a:pPr>
              <a:buFontTx/>
              <a:buChar char="-"/>
              <a:defRPr/>
            </a:pPr>
            <a:r>
              <a:rPr lang="ru-RU" dirty="0">
                <a:cs typeface="Arial" pitchFamily="34" charset="0"/>
              </a:rPr>
              <a:t>определение факторов, оказывающих влияние на формирование электрокинетического потенциала (</a:t>
            </a:r>
            <a:r>
              <a:rPr lang="ru-RU" dirty="0">
                <a:cs typeface="Arial" pitchFamily="34" charset="0"/>
                <a:sym typeface="Symbol"/>
              </a:rPr>
              <a:t></a:t>
            </a:r>
            <a:r>
              <a:rPr lang="ru-RU" dirty="0">
                <a:cs typeface="Arial" pitchFamily="34" charset="0"/>
              </a:rPr>
              <a:t>-потенциала) частиц;</a:t>
            </a:r>
          </a:p>
          <a:p>
            <a:pPr>
              <a:buFontTx/>
              <a:buChar char="-"/>
              <a:defRPr/>
            </a:pPr>
            <a:endParaRPr lang="ru-RU" dirty="0">
              <a:cs typeface="Arial" pitchFamily="34" charset="0"/>
            </a:endParaRPr>
          </a:p>
          <a:p>
            <a:pPr>
              <a:defRPr/>
            </a:pPr>
            <a:r>
              <a:rPr lang="ru-RU" dirty="0">
                <a:cs typeface="Arial" pitchFamily="34" charset="0"/>
              </a:rPr>
              <a:t>2. Определение влияния поверхностных характеристик частиц дисперсной фазы (</a:t>
            </a:r>
            <a:r>
              <a:rPr lang="ru-RU" dirty="0">
                <a:cs typeface="Arial" pitchFamily="34" charset="0"/>
                <a:sym typeface="Symbol"/>
              </a:rPr>
              <a:t></a:t>
            </a:r>
            <a:r>
              <a:rPr lang="ru-RU" dirty="0">
                <a:cs typeface="Arial" pitchFamily="34" charset="0"/>
              </a:rPr>
              <a:t>, </a:t>
            </a:r>
            <a:r>
              <a:rPr lang="en-US" dirty="0">
                <a:cs typeface="Arial" pitchFamily="34" charset="0"/>
              </a:rPr>
              <a:t>d</a:t>
            </a:r>
            <a:r>
              <a:rPr lang="ru-RU" baseline="-25000" dirty="0">
                <a:cs typeface="Arial" pitchFamily="34" charset="0"/>
              </a:rPr>
              <a:t>ср</a:t>
            </a:r>
            <a:r>
              <a:rPr lang="ru-RU" dirty="0">
                <a:cs typeface="Arial" pitchFamily="34" charset="0"/>
              </a:rPr>
              <a:t>) на эффективность их электрофлотационного извлечения. </a:t>
            </a:r>
          </a:p>
          <a:p>
            <a:pPr>
              <a:defRPr/>
            </a:pPr>
            <a:endParaRPr lang="ru-RU" dirty="0">
              <a:cs typeface="Arial" pitchFamily="34" charset="0"/>
            </a:endParaRPr>
          </a:p>
          <a:p>
            <a:pPr>
              <a:defRPr/>
            </a:pPr>
            <a:r>
              <a:rPr lang="ru-RU" dirty="0">
                <a:cs typeface="Arial" pitchFamily="34" charset="0"/>
              </a:rPr>
              <a:t>3. Определение роли межфазных явлений в интенсификации и повышении эффективности электрофлотационного процесса очистки сточных вод </a:t>
            </a:r>
            <a:r>
              <a:rPr lang="ru-RU" dirty="0" err="1">
                <a:cs typeface="Arial" pitchFamily="34" charset="0"/>
              </a:rPr>
              <a:t>гальванохимических</a:t>
            </a:r>
            <a:r>
              <a:rPr lang="ru-RU" dirty="0">
                <a:cs typeface="Arial" pitchFamily="34" charset="0"/>
              </a:rPr>
              <a:t> производств.</a:t>
            </a:r>
            <a:endParaRPr lang="ru-RU" dirty="0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908050"/>
          <a:ext cx="4357117" cy="2880360"/>
        </p:xfrm>
        <a:graphic>
          <a:graphicData uri="http://schemas.openxmlformats.org/drawingml/2006/table">
            <a:tbl>
              <a:tblPr/>
              <a:tblGrid>
                <a:gridCol w="1382669"/>
                <a:gridCol w="779616"/>
                <a:gridCol w="740271"/>
                <a:gridCol w="748086"/>
                <a:gridCol w="706475"/>
              </a:tblGrid>
              <a:tr h="31203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Ni</a:t>
                      </a:r>
                      <a:r>
                        <a:rPr lang="en-US" sz="2800" b="1" i="1" baseline="30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ru-RU" sz="2800" b="1" baseline="30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Ион-осадитель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OH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ru-RU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</a:t>
                      </a:r>
                      <a:r>
                        <a:rPr lang="ru-RU" sz="1400" b="1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b="1" baseline="30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– 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мкм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spc="-100" dirty="0">
                          <a:latin typeface="Times New Roman"/>
                          <a:ea typeface="Calibri"/>
                          <a:cs typeface="Times New Roman"/>
                        </a:rPr>
                        <a:t>&lt; 10 </a:t>
                      </a:r>
                      <a:r>
                        <a:rPr lang="ru-RU" sz="1400" spc="-100" dirty="0">
                          <a:latin typeface="Times New Roman"/>
                          <a:ea typeface="Calibri"/>
                          <a:cs typeface="Times New Roman"/>
                        </a:rPr>
                        <a:t>мкм</a:t>
                      </a:r>
                      <a:r>
                        <a:rPr lang="en-US" sz="1400" spc="-100" dirty="0"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5,9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spc="-100" dirty="0">
                          <a:latin typeface="Times New Roman"/>
                          <a:ea typeface="Calibri"/>
                          <a:cs typeface="Times New Roman"/>
                        </a:rPr>
                        <a:t>&lt; 1 </a:t>
                      </a:r>
                      <a:r>
                        <a:rPr lang="ru-RU" sz="1400" spc="-100" dirty="0">
                          <a:latin typeface="Times New Roman"/>
                          <a:ea typeface="Calibri"/>
                          <a:cs typeface="Times New Roman"/>
                        </a:rPr>
                        <a:t>мкм</a:t>
                      </a:r>
                      <a:r>
                        <a:rPr lang="en-US" sz="1400" spc="-100" dirty="0"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ζ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-41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(τ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мин)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τ=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мин)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388" y="0"/>
            <a:ext cx="8964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Arial" pitchFamily="34" charset="0"/>
              </a:rPr>
              <a:t>Влияние природы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Arial" pitchFamily="34" charset="0"/>
              </a:rPr>
              <a:t>иона-осадителя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Arial" pitchFamily="34" charset="0"/>
              </a:rPr>
              <a:t> на дисперсные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Arial" pitchFamily="34" charset="0"/>
              </a:rPr>
              <a:t>характеристики, заряд 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Arial" pitchFamily="34" charset="0"/>
                <a:sym typeface="Symbol" pitchFamily="18" charset="2"/>
              </a:rPr>
              <a:t>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Arial" pitchFamily="34" charset="0"/>
              </a:rPr>
              <a:t>-потенциал) и электрофлотационную активность труднорастворимых соединений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Arial" pitchFamily="34" charset="0"/>
              </a:rPr>
              <a:t>Ni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Calibri" pitchFamily="34" charset="0"/>
                <a:cs typeface="Arial" pitchFamily="34" charset="0"/>
              </a:rPr>
              <a:t>II)</a:t>
            </a:r>
            <a:endParaRPr lang="ru-RU" dirty="0">
              <a:latin typeface="Arial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9512" y="3861048"/>
          <a:ext cx="433180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644008" y="3861048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499992" y="1052736"/>
          <a:ext cx="442798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056" name="Прямоугольник 6"/>
          <p:cNvSpPr>
            <a:spLocks noChangeArrowheads="1"/>
          </p:cNvSpPr>
          <p:nvPr/>
        </p:nvSpPr>
        <p:spPr bwMode="auto">
          <a:xfrm>
            <a:off x="5435600" y="620713"/>
            <a:ext cx="3313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С</a:t>
            </a:r>
            <a:r>
              <a:rPr lang="ru-RU" sz="1200" baseline="-25000"/>
              <a:t>исх</a:t>
            </a:r>
            <a:r>
              <a:rPr lang="ru-RU" sz="1200"/>
              <a:t>(</a:t>
            </a:r>
            <a:r>
              <a:rPr lang="en-US" sz="1200"/>
              <a:t>Ni</a:t>
            </a:r>
            <a:r>
              <a:rPr lang="ru-RU" sz="1200" baseline="30000"/>
              <a:t>2+</a:t>
            </a:r>
            <a:r>
              <a:rPr lang="ru-RU" sz="1200"/>
              <a:t>) = 50 мг/л; С(</a:t>
            </a:r>
            <a:r>
              <a:rPr lang="en-US" sz="1200"/>
              <a:t>An</a:t>
            </a:r>
            <a:r>
              <a:rPr lang="en-US" sz="1200" baseline="30000"/>
              <a:t>-</a:t>
            </a:r>
            <a:r>
              <a:rPr lang="en-US" sz="1200"/>
              <a:t>) = 75 </a:t>
            </a:r>
            <a:r>
              <a:rPr lang="ru-RU" sz="1200"/>
              <a:t>мг/л; </a:t>
            </a:r>
            <a:br>
              <a:rPr lang="ru-RU" sz="1200"/>
            </a:br>
            <a:r>
              <a:rPr lang="en-US" sz="1200"/>
              <a:t>Na</a:t>
            </a:r>
            <a:r>
              <a:rPr lang="ru-RU" sz="1200" baseline="-25000"/>
              <a:t>2</a:t>
            </a:r>
            <a:r>
              <a:rPr lang="en-US" sz="1200"/>
              <a:t>SO</a:t>
            </a:r>
            <a:r>
              <a:rPr lang="ru-RU" sz="1200" baseline="-25000"/>
              <a:t>4</a:t>
            </a:r>
            <a:r>
              <a:rPr lang="ru-RU" sz="1200"/>
              <a:t> – 1 г/л, </a:t>
            </a:r>
            <a:r>
              <a:rPr lang="en-US" sz="1200"/>
              <a:t>, i</a:t>
            </a:r>
            <a:r>
              <a:rPr lang="en-US" sz="1200" baseline="-25000"/>
              <a:t>v</a:t>
            </a:r>
            <a:r>
              <a:rPr lang="en-US" sz="1200"/>
              <a:t> = 0,2 - 0,4 </a:t>
            </a:r>
            <a:r>
              <a:rPr lang="ru-RU" sz="1200"/>
              <a:t>А/л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6448425"/>
            <a:ext cx="762000" cy="365125"/>
          </a:xfrm>
        </p:spPr>
        <p:txBody>
          <a:bodyPr/>
          <a:lstStyle/>
          <a:p>
            <a:pPr>
              <a:defRPr/>
            </a:pPr>
            <a:fld id="{DC4E29DB-B365-4B95-A71E-D797580533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300788" y="5157788"/>
            <a:ext cx="215900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1052513"/>
          <a:ext cx="8496945" cy="4968553"/>
        </p:xfrm>
        <a:graphic>
          <a:graphicData uri="http://schemas.openxmlformats.org/drawingml/2006/table">
            <a:tbl>
              <a:tblPr/>
              <a:tblGrid>
                <a:gridCol w="1080121"/>
                <a:gridCol w="1551090"/>
                <a:gridCol w="1493682"/>
                <a:gridCol w="1482003"/>
                <a:gridCol w="1482003"/>
                <a:gridCol w="1408046"/>
              </a:tblGrid>
              <a:tr h="31053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r>
                        <a:rPr lang="ru-RU" sz="2800" b="1" i="1" baseline="30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endParaRPr lang="ru-RU" sz="28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</a:t>
                      </a:r>
                      <a:endParaRPr kumimoji="0" lang="ru-RU" sz="1600" b="1" i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Природа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флокулянта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</a:t>
                      </a:r>
                      <a:r>
                        <a:rPr lang="ru-RU" sz="1600" b="1" i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флокулянта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Анионный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Superfloc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-137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Катионный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Superfloc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C-496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Неионный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Superfloc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N-300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ОН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600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мкм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ζ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мВ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l-G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τ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 мин)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6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600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мкм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ζ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мВ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l-G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τ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 мин)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6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-32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PO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3-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600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мкм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ζ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мВ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l-G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τ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 мин)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6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-33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-39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388" y="158750"/>
            <a:ext cx="89646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Влияние природы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флокулянта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на размер, заряд (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  <a:sym typeface="Symbol"/>
              </a:rPr>
              <a:t>-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потенциал) и электрофлотационную активность (</a:t>
            </a:r>
            <a:r>
              <a:rPr lang="el-G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) частиц дисперсной фазы никеля</a:t>
            </a:r>
            <a:endParaRPr lang="ru-RU" sz="2200" dirty="0">
              <a:latin typeface="Arial" charset="0"/>
            </a:endParaRPr>
          </a:p>
        </p:txBody>
      </p:sp>
      <p:sp>
        <p:nvSpPr>
          <p:cNvPr id="87082" name="TextBox 3"/>
          <p:cNvSpPr txBox="1">
            <a:spLocks noChangeArrowheads="1"/>
          </p:cNvSpPr>
          <p:nvPr/>
        </p:nvSpPr>
        <p:spPr bwMode="auto">
          <a:xfrm>
            <a:off x="323850" y="6308725"/>
            <a:ext cx="7200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</a:t>
            </a:r>
            <a:r>
              <a:rPr lang="ru-RU" sz="1600" baseline="-25000"/>
              <a:t>исх</a:t>
            </a:r>
            <a:r>
              <a:rPr lang="ru-RU" sz="1600"/>
              <a:t>(Ni</a:t>
            </a:r>
            <a:r>
              <a:rPr lang="ru-RU" sz="1600" baseline="30000"/>
              <a:t>2+</a:t>
            </a:r>
            <a:r>
              <a:rPr lang="ru-RU" sz="1600"/>
              <a:t>) = 50 мг/л, С(An</a:t>
            </a:r>
            <a:r>
              <a:rPr lang="en-US" sz="1600" baseline="30000"/>
              <a:t>n</a:t>
            </a:r>
            <a:r>
              <a:rPr lang="ru-RU" sz="1600" baseline="30000"/>
              <a:t>-</a:t>
            </a:r>
            <a:r>
              <a:rPr lang="ru-RU" sz="1600"/>
              <a:t>) = 75 мг/л, Na</a:t>
            </a:r>
            <a:r>
              <a:rPr lang="ru-RU" sz="1600" baseline="-25000"/>
              <a:t>2</a:t>
            </a:r>
            <a:r>
              <a:rPr lang="ru-RU" sz="1600"/>
              <a:t>SO</a:t>
            </a:r>
            <a:r>
              <a:rPr lang="ru-RU" sz="1600" baseline="-25000"/>
              <a:t>4</a:t>
            </a:r>
            <a:r>
              <a:rPr lang="ru-RU" sz="1600"/>
              <a:t> 1 г/л, i</a:t>
            </a:r>
            <a:r>
              <a:rPr lang="ru-RU" sz="1600" baseline="-25000"/>
              <a:t>v</a:t>
            </a:r>
            <a:r>
              <a:rPr lang="ru-RU" sz="1600"/>
              <a:t> = 0,2-0,4 А/л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99B60-7CA6-40EA-AD55-0572B0099A0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эффекты, достигнутые при использовании </a:t>
            </a:r>
            <a:r>
              <a:rPr lang="ru-RU" sz="2000" b="1" cap="all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флокулянтов</a:t>
            </a:r>
            <a:r>
              <a:rPr lang="ru-RU" sz="20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процессе </a:t>
            </a:r>
            <a:r>
              <a:rPr lang="ru-RU" sz="2000" b="1" cap="all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электрофлотационной</a:t>
            </a:r>
            <a:r>
              <a:rPr lang="ru-RU" sz="20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очистки сточных вод от соединений металлов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0" y="1071563"/>
            <a:ext cx="9040813" cy="5572125"/>
            <a:chOff x="0" y="1071563"/>
            <a:chExt cx="9040813" cy="5572125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71563"/>
              <a:ext cx="9040813" cy="557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572000" y="1143000"/>
              <a:ext cx="4357688" cy="369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FF0000"/>
                  </a:solidFill>
                  <a:latin typeface="Arial Black" pitchFamily="34" charset="0"/>
                </a:rPr>
                <a:t>2</a:t>
              </a:r>
              <a:r>
                <a:rPr lang="ru-RU" sz="1400" b="1" dirty="0">
                  <a:solidFill>
                    <a:srgbClr val="FF0000"/>
                  </a:solidFill>
                  <a:latin typeface="+mj-lt"/>
                </a:rPr>
                <a:t>  </a:t>
              </a:r>
              <a:r>
                <a:rPr lang="ru-RU" sz="1350" b="1" dirty="0">
                  <a:solidFill>
                    <a:srgbClr val="FF0000"/>
                  </a:solidFill>
                  <a:latin typeface="+mj-lt"/>
                </a:rPr>
                <a:t>Повышение степени извлечения частиц до 90 – 99 %</a:t>
              </a: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BE594-9913-4321-A154-87C6AB9FAAE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F6C28-2BCB-4EF0-925F-4DA9A9DF232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73302" name="Rectangle 598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200" cy="980728"/>
          </a:xfrm>
        </p:spPr>
        <p:txBody>
          <a:bodyPr/>
          <a:lstStyle/>
          <a:p>
            <a:pPr>
              <a:defRPr/>
            </a:pPr>
            <a:r>
              <a:rPr lang="ru-RU" sz="1800" b="1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Влияние природы ПАВ на физико-химические </a:t>
            </a:r>
            <a:r>
              <a:rPr lang="ru-RU" sz="18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свойства </a:t>
            </a:r>
            <a:r>
              <a:rPr lang="ru-RU" sz="1800" b="1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дисперсной фазы </a:t>
            </a:r>
            <a:r>
              <a:rPr lang="ru-RU" sz="1800" b="1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гидроксидов</a:t>
            </a:r>
            <a:r>
              <a:rPr lang="ru-RU" sz="1800" b="1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металлов, а так же на </a:t>
            </a:r>
            <a:br>
              <a:rPr lang="ru-RU" sz="1800" b="1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эффективность её электрофлотационного извлечения </a:t>
            </a:r>
          </a:p>
        </p:txBody>
      </p:sp>
      <p:graphicFrame>
        <p:nvGraphicFramePr>
          <p:cNvPr id="73301" name="Group 597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362950" cy="5129848"/>
        </p:xfrm>
        <a:graphic>
          <a:graphicData uri="http://schemas.openxmlformats.org/drawingml/2006/table">
            <a:tbl>
              <a:tblPr/>
              <a:tblGrid>
                <a:gridCol w="1184275"/>
                <a:gridCol w="935038"/>
                <a:gridCol w="1504950"/>
                <a:gridCol w="1185862"/>
                <a:gridCol w="1184275"/>
                <a:gridCol w="1184275"/>
                <a:gridCol w="1184275"/>
              </a:tblGrid>
              <a:tr h="1106488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Пара-метр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 ПАВ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Ан. ПАВ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Кат. ПАВ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Неион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ПАВ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Неионог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ПЭО - 1500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 rowSpan="4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Ni(OH)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,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45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74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24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30,%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63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ea typeface="Calibri" pitchFamily="34" charset="0"/>
                          <a:cs typeface="Times New Roman" pitchFamily="18" charset="0"/>
                        </a:rPr>
                        <a:t>, мкм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35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ζ, мВ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-18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4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u(OH)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,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72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75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30,%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ea typeface="Calibri" pitchFamily="34" charset="0"/>
                          <a:cs typeface="Times New Roman" pitchFamily="18" charset="0"/>
                        </a:rPr>
                        <a:t>, мкм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175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85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ζ, мВ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-37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-26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4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Zn(OH)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,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77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30,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98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64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ea typeface="Calibri" pitchFamily="34" charset="0"/>
                          <a:cs typeface="Times New Roman" pitchFamily="18" charset="0"/>
                        </a:rPr>
                        <a:t>, мкм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170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ζ, мВ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-14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73" name="Rectangle 601"/>
          <p:cNvSpPr>
            <a:spLocks noChangeArrowheads="1"/>
          </p:cNvSpPr>
          <p:nvPr/>
        </p:nvSpPr>
        <p:spPr bwMode="auto">
          <a:xfrm>
            <a:off x="806450" y="6122988"/>
            <a:ext cx="7237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i="1"/>
              <a:t>Условия эксперимента:  С ме – 50 мг/л, С Na</a:t>
            </a:r>
            <a:r>
              <a:rPr lang="ru-RU" sz="1000" i="1"/>
              <a:t>2</a:t>
            </a:r>
            <a:r>
              <a:rPr lang="ru-RU" sz="1600" i="1"/>
              <a:t>SO</a:t>
            </a:r>
            <a:r>
              <a:rPr lang="ru-RU" sz="900" i="1"/>
              <a:t>4</a:t>
            </a:r>
            <a:r>
              <a:rPr lang="ru-RU" sz="1600" i="1"/>
              <a:t> – 1 г/л, С ПАВ – 50мг/л</a:t>
            </a:r>
            <a:endParaRPr lang="ru-RU" sz="1600"/>
          </a:p>
          <a:p>
            <a:pPr algn="ctr"/>
            <a:r>
              <a:rPr lang="ru-RU" sz="1600" i="1"/>
              <a:t>Jv – 0,2 - 0,4 А/л, τ – 30 минут, pH Fe – 7, pH Ni – 10,5, pH Сu– 9,5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8" y="188913"/>
            <a:ext cx="3563937" cy="213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Сравнительная оценка влияния природы дисперсной фазы, </a:t>
            </a:r>
            <a:r>
              <a:rPr lang="ru-RU" sz="1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флокулянтов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ПАВ и электролитов на размер, заряд и эффективность электрофлотационного процесса </a:t>
            </a:r>
          </a:p>
        </p:txBody>
      </p:sp>
      <p:pic>
        <p:nvPicPr>
          <p:cNvPr id="9625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325913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95288" y="2349500"/>
            <a:ext cx="3168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–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&gt; 9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       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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&lt; 5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мин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85-95 % 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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&lt;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10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мин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50-85 %  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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&gt; 3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0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мин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 </a:t>
            </a:r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         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 </a:t>
            </a:r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&lt; 6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0</a:t>
            </a:r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мин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pic>
        <p:nvPicPr>
          <p:cNvPr id="9626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0350"/>
            <a:ext cx="540067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6488" y="3500438"/>
            <a:ext cx="53895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7CDD-37B6-4947-958A-C97B00C49B1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429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err="1" smtClean="0">
                <a:solidFill>
                  <a:srgbClr val="FF0000"/>
                </a:solidFill>
                <a:ea typeface="+mj-ea"/>
                <a:cs typeface="Arial" pitchFamily="34" charset="0"/>
              </a:rPr>
              <a:t>Электрофлотационное</a:t>
            </a:r>
            <a:r>
              <a:rPr lang="ru-RU" sz="2400" b="1" cap="all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 извлечение в присутствии комплексообразователей и окислителей</a:t>
            </a:r>
            <a:endParaRPr lang="ru-RU" sz="2400" b="1" cap="all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088508332"/>
              </p:ext>
            </p:extLst>
          </p:nvPr>
        </p:nvGraphicFramePr>
        <p:xfrm>
          <a:off x="467544" y="1124744"/>
          <a:ext cx="3791081" cy="299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04048" y="1916832"/>
            <a:ext cx="3728573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H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CuSO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[Cu(CN)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+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[Cu(CN)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949726445"/>
              </p:ext>
            </p:extLst>
          </p:nvPr>
        </p:nvGraphicFramePr>
        <p:xfrm>
          <a:off x="467544" y="4149080"/>
          <a:ext cx="388843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220072" y="4221088"/>
            <a:ext cx="3545209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FeSO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FeCl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FeCl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FeCl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(10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pH=6,0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4296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 smtClean="0">
                <a:solidFill>
                  <a:srgbClr val="FF0000"/>
                </a:solidFill>
                <a:ea typeface="+mj-ea"/>
                <a:cs typeface="Arial" pitchFamily="34" charset="0"/>
              </a:rPr>
              <a:t>Электрофлотационное</a:t>
            </a:r>
            <a:r>
              <a:rPr lang="ru-RU" sz="2800" b="1" cap="all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 извлечение и разделение редкоземельных металлов</a:t>
            </a:r>
            <a:endParaRPr lang="ru-RU" sz="2800" b="1" cap="all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22920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Зависимость степени извлечения дисперсной фазы церия (</a:t>
            </a:r>
            <a:r>
              <a:rPr lang="en-US" dirty="0" smtClean="0"/>
              <a:t>IV</a:t>
            </a:r>
            <a:r>
              <a:rPr lang="ru-RU" dirty="0" smtClean="0"/>
              <a:t>) и лантана (</a:t>
            </a:r>
            <a:r>
              <a:rPr lang="en-US" dirty="0" smtClean="0"/>
              <a:t>III</a:t>
            </a:r>
            <a:r>
              <a:rPr lang="ru-RU" dirty="0" smtClean="0"/>
              <a:t>) от </a:t>
            </a:r>
            <a:r>
              <a:rPr lang="ru-RU" dirty="0" err="1" smtClean="0"/>
              <a:t>рН</a:t>
            </a:r>
            <a:r>
              <a:rPr lang="ru-RU" dirty="0" smtClean="0"/>
              <a:t> Раствора</a:t>
            </a:r>
          </a:p>
          <a:p>
            <a:endParaRPr lang="ru-RU" sz="800" dirty="0" smtClean="0"/>
          </a:p>
          <a:p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Се (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0621488"/>
              </p:ext>
            </p:extLst>
          </p:nvPr>
        </p:nvGraphicFramePr>
        <p:xfrm>
          <a:off x="971600" y="1484784"/>
          <a:ext cx="76180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4139952" y="1628800"/>
            <a:ext cx="72008" cy="2808312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4296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 smtClean="0">
                <a:solidFill>
                  <a:srgbClr val="FF0000"/>
                </a:solidFill>
                <a:ea typeface="+mj-ea"/>
                <a:cs typeface="Arial" pitchFamily="34" charset="0"/>
              </a:rPr>
              <a:t>Электрофлотационное</a:t>
            </a:r>
            <a:r>
              <a:rPr lang="ru-RU" sz="2800" b="1" cap="all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 извлечение и разделение редкоземельных металлов</a:t>
            </a:r>
            <a:endParaRPr lang="ru-RU" sz="2800" b="1" cap="all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7544" y="1556792"/>
          <a:ext cx="38884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499992" y="1484784"/>
          <a:ext cx="37444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458112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Зависимость степени извлечения дисперсной фазы исследуемых металлов от начальной концентрации ионов </a:t>
            </a:r>
          </a:p>
          <a:p>
            <a:endParaRPr lang="ru-RU" sz="800" dirty="0" smtClean="0"/>
          </a:p>
          <a:p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– Се (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б – Се (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растворе: </a:t>
            </a:r>
          </a:p>
          <a:p>
            <a:endParaRPr lang="ru-RU" sz="800" dirty="0" smtClean="0"/>
          </a:p>
          <a:p>
            <a:r>
              <a:rPr lang="ru-RU" dirty="0" smtClean="0"/>
              <a:t>1 – без </a:t>
            </a:r>
            <a:r>
              <a:rPr lang="ru-RU" dirty="0" err="1" smtClean="0"/>
              <a:t>флокулянта</a:t>
            </a:r>
            <a:r>
              <a:rPr lang="ru-RU" dirty="0" smtClean="0"/>
              <a:t>; 2 – 1 мг/л катионного </a:t>
            </a:r>
            <a:r>
              <a:rPr lang="ru-RU" dirty="0" err="1" smtClean="0"/>
              <a:t>флокулянта</a:t>
            </a:r>
            <a:r>
              <a:rPr lang="ru-RU" dirty="0" smtClean="0"/>
              <a:t> С-496; </a:t>
            </a:r>
            <a:r>
              <a:rPr lang="en-US" dirty="0" err="1" smtClean="0"/>
              <a:t>i</a:t>
            </a:r>
            <a:r>
              <a:rPr lang="ru-RU" dirty="0" smtClean="0"/>
              <a:t> = 0,4 </a:t>
            </a:r>
            <a:r>
              <a:rPr lang="en-US" dirty="0" smtClean="0"/>
              <a:t>A</a:t>
            </a:r>
            <a:r>
              <a:rPr lang="ru-RU" dirty="0" smtClean="0"/>
              <a:t>/л; </a:t>
            </a:r>
            <a:r>
              <a:rPr lang="ru-RU" dirty="0" err="1" smtClean="0"/>
              <a:t>τ </a:t>
            </a:r>
            <a:r>
              <a:rPr lang="ru-RU" dirty="0" smtClean="0"/>
              <a:t>= 10 мин.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4"/>
          <p:cNvSpPr txBox="1">
            <a:spLocks noChangeArrowheads="1"/>
          </p:cNvSpPr>
          <p:nvPr/>
        </p:nvSpPr>
        <p:spPr bwMode="auto">
          <a:xfrm>
            <a:off x="1428750" y="4643438"/>
            <a:ext cx="2927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marL="190500" indent="-190500" eaLnBrk="0" hangingPunct="0">
              <a:lnSpc>
                <a:spcPct val="150000"/>
              </a:lnSpc>
            </a:pPr>
            <a:r>
              <a:rPr lang="ru-RU" sz="2400" b="1" baseline="-2000">
                <a:sym typeface="Wingdings" pitchFamily="2" charset="2"/>
              </a:rPr>
              <a:t></a:t>
            </a:r>
            <a:r>
              <a:rPr lang="ru-RU"/>
              <a:t> </a:t>
            </a:r>
            <a:r>
              <a:rPr lang="ru-RU" sz="1600" b="1"/>
              <a:t>Изменение рН</a:t>
            </a:r>
          </a:p>
          <a:p>
            <a:pPr marL="190500" indent="-190500" eaLnBrk="0" hangingPunct="0">
              <a:lnSpc>
                <a:spcPct val="150000"/>
              </a:lnSpc>
            </a:pPr>
            <a:r>
              <a:rPr lang="ru-RU" sz="2400" b="1" baseline="-2000">
                <a:sym typeface="Wingdings" pitchFamily="2" charset="2"/>
              </a:rPr>
              <a:t></a:t>
            </a:r>
            <a:r>
              <a:rPr lang="ru-RU"/>
              <a:t> </a:t>
            </a:r>
            <a:r>
              <a:rPr lang="ru-RU" sz="1600" b="1"/>
              <a:t>Формирование флото-  </a:t>
            </a:r>
          </a:p>
          <a:p>
            <a:pPr marL="190500" indent="-190500" eaLnBrk="0" hangingPunct="0">
              <a:lnSpc>
                <a:spcPct val="150000"/>
              </a:lnSpc>
            </a:pPr>
            <a:r>
              <a:rPr lang="ru-RU" sz="1600" b="1"/>
              <a:t>    комплексов Me(OH)</a:t>
            </a:r>
            <a:r>
              <a:rPr lang="ru-RU" sz="1600" b="1" baseline="-25000"/>
              <a:t>2</a:t>
            </a:r>
            <a:r>
              <a:rPr lang="ru-RU" sz="1600" b="1"/>
              <a:t>-H</a:t>
            </a:r>
            <a:r>
              <a:rPr lang="ru-RU" sz="1600" b="1" baseline="-25000"/>
              <a:t>2</a:t>
            </a:r>
          </a:p>
          <a:p>
            <a:pPr marL="190500" indent="-19050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/>
              <a:t>Электрофлотационное    </a:t>
            </a:r>
          </a:p>
          <a:p>
            <a:pPr marL="190500" indent="-190500" eaLnBrk="0" hangingPunct="0">
              <a:lnSpc>
                <a:spcPct val="150000"/>
              </a:lnSpc>
            </a:pPr>
            <a:r>
              <a:rPr lang="ru-RU" sz="1600" b="1"/>
              <a:t>   извлечение</a:t>
            </a:r>
          </a:p>
        </p:txBody>
      </p:sp>
      <p:sp>
        <p:nvSpPr>
          <p:cNvPr id="199715" name="Rectangle 35"/>
          <p:cNvSpPr>
            <a:spLocks noChangeArrowheads="1"/>
          </p:cNvSpPr>
          <p:nvPr/>
        </p:nvSpPr>
        <p:spPr bwMode="auto">
          <a:xfrm>
            <a:off x="107950" y="165100"/>
            <a:ext cx="8883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ЭЛЕКТРОФЛОТОМЕМБРАННЫЙ ПРОЦЕСС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9734" name="Text Box 54"/>
          <p:cNvSpPr txBox="1">
            <a:spLocks noChangeArrowheads="1"/>
          </p:cNvSpPr>
          <p:nvPr/>
        </p:nvSpPr>
        <p:spPr bwMode="auto">
          <a:xfrm>
            <a:off x="4714875" y="4643438"/>
            <a:ext cx="36004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marL="190500" indent="-1905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baseline="-2000" dirty="0">
                <a:latin typeface="Arial" charset="0"/>
                <a:sym typeface="Wingdings" pitchFamily="2" charset="2"/>
              </a:rPr>
              <a:t></a:t>
            </a:r>
            <a:r>
              <a:rPr lang="ru-RU" dirty="0">
                <a:latin typeface="Arial" charset="0"/>
              </a:rPr>
              <a:t> </a:t>
            </a:r>
            <a:r>
              <a:rPr lang="ru-RU" sz="1600" b="1" dirty="0"/>
              <a:t>Обессоливание воды</a:t>
            </a:r>
            <a:endParaRPr lang="ru-RU" sz="1600" b="1" dirty="0">
              <a:latin typeface="Arial" charset="0"/>
            </a:endParaRPr>
          </a:p>
          <a:p>
            <a:pPr marL="190500" indent="-1905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baseline="-2000" dirty="0">
                <a:latin typeface="Arial" charset="0"/>
                <a:sym typeface="Wingdings" pitchFamily="2" charset="2"/>
              </a:rPr>
              <a:t></a:t>
            </a:r>
            <a:r>
              <a:rPr lang="ru-RU" dirty="0">
                <a:latin typeface="Arial" charset="0"/>
              </a:rPr>
              <a:t> </a:t>
            </a:r>
            <a:r>
              <a:rPr lang="ru-RU" sz="1600" b="1" dirty="0">
                <a:latin typeface="Arial" charset="0"/>
              </a:rPr>
              <a:t>Рекуперация кислоты, щелочи, </a:t>
            </a:r>
          </a:p>
          <a:p>
            <a:pPr marL="190500" indent="-1905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charset="0"/>
              </a:rPr>
              <a:t>    солей металлов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079" name="Group 85"/>
          <p:cNvGrpSpPr>
            <a:grpSpLocks noChangeAspect="1"/>
          </p:cNvGrpSpPr>
          <p:nvPr/>
        </p:nvGrpSpPr>
        <p:grpSpPr bwMode="auto">
          <a:xfrm>
            <a:off x="-36513" y="1052513"/>
            <a:ext cx="4608513" cy="3097212"/>
            <a:chOff x="23" y="572"/>
            <a:chExt cx="3084" cy="2073"/>
          </a:xfrm>
        </p:grpSpPr>
        <p:grpSp>
          <p:nvGrpSpPr>
            <p:cNvPr id="3112" name="Group 55"/>
            <p:cNvGrpSpPr>
              <a:grpSpLocks noChangeAspect="1"/>
            </p:cNvGrpSpPr>
            <p:nvPr/>
          </p:nvGrpSpPr>
          <p:grpSpPr bwMode="auto">
            <a:xfrm>
              <a:off x="371" y="572"/>
              <a:ext cx="2736" cy="2073"/>
              <a:chOff x="68" y="572"/>
              <a:chExt cx="2736" cy="2073"/>
            </a:xfrm>
          </p:grpSpPr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68" y="572"/>
              <a:ext cx="2688" cy="2073"/>
            </p:xfrm>
            <a:graphic>
              <a:graphicData uri="http://schemas.openxmlformats.org/presentationml/2006/ole">
                <p:oleObj spid="_x0000_s3075" name="Image" r:id="rId3" imgW="8717261" imgH="6722203" progId="">
                  <p:embed/>
                </p:oleObj>
              </a:graphicData>
            </a:graphic>
          </p:graphicFrame>
          <p:sp>
            <p:nvSpPr>
              <p:cNvPr id="199711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2516" y="2300"/>
                <a:ext cx="288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16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H</a:t>
                </a:r>
                <a:r>
                  <a:rPr lang="ru-RU" sz="1600" b="1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2</a:t>
                </a:r>
                <a:r>
                  <a:rPr lang="ru-RU" sz="16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O</a:t>
                </a:r>
                <a:r>
                  <a:rPr lang="ru-RU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 </a:t>
                </a:r>
                <a:endParaRPr lang="ru-RU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120" name="Freeform 32"/>
              <p:cNvSpPr>
                <a:spLocks noChangeAspect="1"/>
              </p:cNvSpPr>
              <p:nvPr/>
            </p:nvSpPr>
            <p:spPr bwMode="auto">
              <a:xfrm flipH="1">
                <a:off x="1076" y="908"/>
                <a:ext cx="432" cy="240"/>
              </a:xfrm>
              <a:custGeom>
                <a:avLst/>
                <a:gdLst>
                  <a:gd name="T0" fmla="*/ 432 w 432"/>
                  <a:gd name="T1" fmla="*/ 240 h 240"/>
                  <a:gd name="T2" fmla="*/ 336 w 432"/>
                  <a:gd name="T3" fmla="*/ 48 h 240"/>
                  <a:gd name="T4" fmla="*/ 192 w 432"/>
                  <a:gd name="T5" fmla="*/ 0 h 240"/>
                  <a:gd name="T6" fmla="*/ 96 w 432"/>
                  <a:gd name="T7" fmla="*/ 48 h 240"/>
                  <a:gd name="T8" fmla="*/ 0 w 432"/>
                  <a:gd name="T9" fmla="*/ 192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240"/>
                  <a:gd name="T17" fmla="*/ 432 w 432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240">
                    <a:moveTo>
                      <a:pt x="432" y="240"/>
                    </a:moveTo>
                    <a:cubicBezTo>
                      <a:pt x="404" y="164"/>
                      <a:pt x="376" y="88"/>
                      <a:pt x="336" y="48"/>
                    </a:cubicBezTo>
                    <a:cubicBezTo>
                      <a:pt x="296" y="8"/>
                      <a:pt x="232" y="0"/>
                      <a:pt x="192" y="0"/>
                    </a:cubicBezTo>
                    <a:cubicBezTo>
                      <a:pt x="152" y="0"/>
                      <a:pt x="128" y="16"/>
                      <a:pt x="96" y="48"/>
                    </a:cubicBezTo>
                    <a:cubicBezTo>
                      <a:pt x="64" y="80"/>
                      <a:pt x="48" y="160"/>
                      <a:pt x="0" y="192"/>
                    </a:cubicBez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9713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220" y="572"/>
                <a:ext cx="57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Me(OH)</a:t>
                </a:r>
                <a:r>
                  <a:rPr lang="ru-RU" sz="1400" b="1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2</a:t>
                </a:r>
                <a:r>
                  <a:rPr lang="ru-RU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 </a:t>
                </a:r>
                <a:endParaRPr lang="ru-RU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3122" name="Group 36"/>
              <p:cNvGrpSpPr>
                <a:grpSpLocks noChangeAspect="1"/>
              </p:cNvGrpSpPr>
              <p:nvPr/>
            </p:nvGrpSpPr>
            <p:grpSpPr bwMode="auto">
              <a:xfrm>
                <a:off x="1796" y="2204"/>
                <a:ext cx="95" cy="95"/>
                <a:chOff x="974" y="2607"/>
                <a:chExt cx="144" cy="144"/>
              </a:xfrm>
            </p:grpSpPr>
            <p:grpSp>
              <p:nvGrpSpPr>
                <p:cNvPr id="3136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1004" y="2636"/>
                  <a:ext cx="95" cy="95"/>
                  <a:chOff x="2304" y="1968"/>
                  <a:chExt cx="96" cy="96"/>
                </a:xfrm>
              </p:grpSpPr>
              <p:sp>
                <p:nvSpPr>
                  <p:cNvPr id="3138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04" y="2016"/>
                    <a:ext cx="9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9" name="Line 39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304" y="2016"/>
                    <a:ext cx="9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37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974" y="2607"/>
                  <a:ext cx="144" cy="14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123" name="Group 41"/>
              <p:cNvGrpSpPr>
                <a:grpSpLocks noChangeAspect="1"/>
              </p:cNvGrpSpPr>
              <p:nvPr/>
            </p:nvGrpSpPr>
            <p:grpSpPr bwMode="auto">
              <a:xfrm>
                <a:off x="68" y="1772"/>
                <a:ext cx="95" cy="95"/>
                <a:chOff x="974" y="2607"/>
                <a:chExt cx="144" cy="144"/>
              </a:xfrm>
            </p:grpSpPr>
            <p:grpSp>
              <p:nvGrpSpPr>
                <p:cNvPr id="313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1004" y="2636"/>
                  <a:ext cx="95" cy="95"/>
                  <a:chOff x="2304" y="1968"/>
                  <a:chExt cx="96" cy="96"/>
                </a:xfrm>
              </p:grpSpPr>
              <p:sp>
                <p:nvSpPr>
                  <p:cNvPr id="3134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04" y="2016"/>
                    <a:ext cx="9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5" name="Line 44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304" y="2016"/>
                    <a:ext cx="9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33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974" y="2607"/>
                  <a:ext cx="144" cy="14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124" name="Group 46"/>
              <p:cNvGrpSpPr>
                <a:grpSpLocks noChangeAspect="1"/>
              </p:cNvGrpSpPr>
              <p:nvPr/>
            </p:nvGrpSpPr>
            <p:grpSpPr bwMode="auto">
              <a:xfrm>
                <a:off x="884" y="1772"/>
                <a:ext cx="95" cy="95"/>
                <a:chOff x="974" y="2607"/>
                <a:chExt cx="144" cy="144"/>
              </a:xfrm>
            </p:grpSpPr>
            <p:sp>
              <p:nvSpPr>
                <p:cNvPr id="3130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1004" y="2684"/>
                  <a:ext cx="9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974" y="2607"/>
                  <a:ext cx="144" cy="14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125" name="Group 49"/>
              <p:cNvGrpSpPr>
                <a:grpSpLocks noChangeAspect="1"/>
              </p:cNvGrpSpPr>
              <p:nvPr/>
            </p:nvGrpSpPr>
            <p:grpSpPr bwMode="auto">
              <a:xfrm>
                <a:off x="1796" y="1964"/>
                <a:ext cx="95" cy="95"/>
                <a:chOff x="974" y="2607"/>
                <a:chExt cx="144" cy="144"/>
              </a:xfrm>
            </p:grpSpPr>
            <p:sp>
              <p:nvSpPr>
                <p:cNvPr id="312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1004" y="2684"/>
                  <a:ext cx="9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974" y="2607"/>
                  <a:ext cx="144" cy="14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3126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404" y="1436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9733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644" y="1196"/>
                <a:ext cx="192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A</a:t>
                </a:r>
                <a:r>
                  <a:rPr lang="en-US" sz="2400" b="1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-</a:t>
                </a: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sym typeface="Symbol" pitchFamily="18" charset="2"/>
                  </a:rPr>
                  <a:t> </a:t>
                </a: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3113" name="Group 58"/>
            <p:cNvGrpSpPr>
              <a:grpSpLocks noChangeAspect="1"/>
            </p:cNvGrpSpPr>
            <p:nvPr/>
          </p:nvGrpSpPr>
          <p:grpSpPr bwMode="auto">
            <a:xfrm>
              <a:off x="80" y="2197"/>
              <a:ext cx="409" cy="281"/>
              <a:chOff x="8" y="2160"/>
              <a:chExt cx="545" cy="363"/>
            </a:xfrm>
          </p:grpSpPr>
          <p:sp>
            <p:nvSpPr>
              <p:cNvPr id="3117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8" y="2205"/>
                <a:ext cx="431" cy="31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311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8" y="2160"/>
                <a:ext cx="545" cy="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  <p:sp>
          <p:nvSpPr>
            <p:cNvPr id="3114" name="Freeform 59"/>
            <p:cNvSpPr>
              <a:spLocks noChangeAspect="1"/>
            </p:cNvSpPr>
            <p:nvPr/>
          </p:nvSpPr>
          <p:spPr bwMode="auto">
            <a:xfrm>
              <a:off x="295" y="890"/>
              <a:ext cx="408" cy="1315"/>
            </a:xfrm>
            <a:custGeom>
              <a:avLst/>
              <a:gdLst>
                <a:gd name="T0" fmla="*/ 0 w 408"/>
                <a:gd name="T1" fmla="*/ 1315 h 1315"/>
                <a:gd name="T2" fmla="*/ 0 w 408"/>
                <a:gd name="T3" fmla="*/ 0 h 1315"/>
                <a:gd name="T4" fmla="*/ 408 w 408"/>
                <a:gd name="T5" fmla="*/ 0 h 1315"/>
                <a:gd name="T6" fmla="*/ 408 w 408"/>
                <a:gd name="T7" fmla="*/ 227 h 1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315"/>
                <a:gd name="T14" fmla="*/ 408 w 408"/>
                <a:gd name="T15" fmla="*/ 1315 h 1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315">
                  <a:moveTo>
                    <a:pt x="0" y="1315"/>
                  </a:moveTo>
                  <a:lnTo>
                    <a:pt x="0" y="0"/>
                  </a:lnTo>
                  <a:lnTo>
                    <a:pt x="408" y="0"/>
                  </a:lnTo>
                  <a:lnTo>
                    <a:pt x="408" y="22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Text Box 83"/>
            <p:cNvSpPr txBox="1">
              <a:spLocks noChangeAspect="1" noChangeArrowheads="1"/>
            </p:cNvSpPr>
            <p:nvPr/>
          </p:nvSpPr>
          <p:spPr bwMode="auto">
            <a:xfrm rot="-5400000">
              <a:off x="-172" y="1720"/>
              <a:ext cx="635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nstantia" pitchFamily="18" charset="0"/>
                </a:rPr>
                <a:t>H</a:t>
              </a:r>
              <a:r>
                <a:rPr lang="en-US" baseline="-25000">
                  <a:latin typeface="Constantia" pitchFamily="18" charset="0"/>
                </a:rPr>
                <a:t>2</a:t>
              </a:r>
              <a:r>
                <a:rPr lang="en-US">
                  <a:latin typeface="Constantia" pitchFamily="18" charset="0"/>
                </a:rPr>
                <a:t>SO</a:t>
              </a:r>
              <a:r>
                <a:rPr lang="en-US" baseline="-25000">
                  <a:latin typeface="Constantia" pitchFamily="18" charset="0"/>
                </a:rPr>
                <a:t>4</a:t>
              </a:r>
              <a:endParaRPr lang="ru-RU" baseline="-25000">
                <a:latin typeface="Constantia" pitchFamily="18" charset="0"/>
              </a:endParaRPr>
            </a:p>
          </p:txBody>
        </p:sp>
        <p:sp>
          <p:nvSpPr>
            <p:cNvPr id="3116" name="Freeform 84"/>
            <p:cNvSpPr>
              <a:spLocks noChangeAspect="1"/>
            </p:cNvSpPr>
            <p:nvPr/>
          </p:nvSpPr>
          <p:spPr bwMode="auto">
            <a:xfrm>
              <a:off x="295" y="2371"/>
              <a:ext cx="408" cy="187"/>
            </a:xfrm>
            <a:custGeom>
              <a:avLst/>
              <a:gdLst>
                <a:gd name="T0" fmla="*/ 0 w 408"/>
                <a:gd name="T1" fmla="*/ 1 h 317"/>
                <a:gd name="T2" fmla="*/ 0 w 408"/>
                <a:gd name="T3" fmla="*/ 1 h 317"/>
                <a:gd name="T4" fmla="*/ 408 w 408"/>
                <a:gd name="T5" fmla="*/ 1 h 317"/>
                <a:gd name="T6" fmla="*/ 408 w 408"/>
                <a:gd name="T7" fmla="*/ 0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317"/>
                <a:gd name="T14" fmla="*/ 408 w 408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317">
                  <a:moveTo>
                    <a:pt x="0" y="181"/>
                  </a:moveTo>
                  <a:lnTo>
                    <a:pt x="0" y="317"/>
                  </a:lnTo>
                  <a:lnTo>
                    <a:pt x="408" y="317"/>
                  </a:lnTo>
                  <a:lnTo>
                    <a:pt x="4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92700" y="1052513"/>
          <a:ext cx="4016375" cy="3097212"/>
        </p:xfrm>
        <a:graphic>
          <a:graphicData uri="http://schemas.openxmlformats.org/presentationml/2006/ole">
            <p:oleObj spid="_x0000_s3074" name="Image" r:id="rId4" imgW="8717261" imgH="6722203" progId="">
              <p:embed/>
            </p:oleObj>
          </a:graphicData>
        </a:graphic>
      </p:graphicFrame>
      <p:sp>
        <p:nvSpPr>
          <p:cNvPr id="199769" name="Text Box 89"/>
          <p:cNvSpPr txBox="1">
            <a:spLocks noChangeAspect="1" noChangeArrowheads="1"/>
          </p:cNvSpPr>
          <p:nvPr/>
        </p:nvSpPr>
        <p:spPr bwMode="auto">
          <a:xfrm>
            <a:off x="8750300" y="3633788"/>
            <a:ext cx="430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H</a:t>
            </a:r>
            <a:r>
              <a:rPr lang="ru-RU" sz="16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2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O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1" name="Freeform 90"/>
          <p:cNvSpPr>
            <a:spLocks noChangeAspect="1"/>
          </p:cNvSpPr>
          <p:nvPr/>
        </p:nvSpPr>
        <p:spPr bwMode="auto">
          <a:xfrm flipH="1">
            <a:off x="6599238" y="1554163"/>
            <a:ext cx="644525" cy="358775"/>
          </a:xfrm>
          <a:custGeom>
            <a:avLst/>
            <a:gdLst>
              <a:gd name="T0" fmla="*/ 2147483647 w 432"/>
              <a:gd name="T1" fmla="*/ 2147483647 h 240"/>
              <a:gd name="T2" fmla="*/ 2147483647 w 432"/>
              <a:gd name="T3" fmla="*/ 2147483647 h 240"/>
              <a:gd name="T4" fmla="*/ 2147483647 w 432"/>
              <a:gd name="T5" fmla="*/ 0 h 240"/>
              <a:gd name="T6" fmla="*/ 2147483647 w 432"/>
              <a:gd name="T7" fmla="*/ 2147483647 h 240"/>
              <a:gd name="T8" fmla="*/ 0 w 43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240"/>
              <a:gd name="T17" fmla="*/ 432 w 43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240">
                <a:moveTo>
                  <a:pt x="432" y="240"/>
                </a:moveTo>
                <a:cubicBezTo>
                  <a:pt x="404" y="164"/>
                  <a:pt x="376" y="88"/>
                  <a:pt x="336" y="48"/>
                </a:cubicBezTo>
                <a:cubicBezTo>
                  <a:pt x="296" y="8"/>
                  <a:pt x="232" y="0"/>
                  <a:pt x="192" y="0"/>
                </a:cubicBezTo>
                <a:cubicBezTo>
                  <a:pt x="152" y="0"/>
                  <a:pt x="128" y="16"/>
                  <a:pt x="96" y="48"/>
                </a:cubicBezTo>
                <a:cubicBezTo>
                  <a:pt x="64" y="80"/>
                  <a:pt x="48" y="160"/>
                  <a:pt x="0" y="192"/>
                </a:cubicBez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9771" name="Text Box 91"/>
          <p:cNvSpPr txBox="1">
            <a:spLocks noChangeAspect="1" noChangeArrowheads="1"/>
          </p:cNvSpPr>
          <p:nvPr/>
        </p:nvSpPr>
        <p:spPr bwMode="auto">
          <a:xfrm>
            <a:off x="6813550" y="1052513"/>
            <a:ext cx="860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Me(OH)</a:t>
            </a:r>
            <a:r>
              <a:rPr lang="ru-RU" sz="1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2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083" name="Group 92"/>
          <p:cNvGrpSpPr>
            <a:grpSpLocks noChangeAspect="1"/>
          </p:cNvGrpSpPr>
          <p:nvPr/>
        </p:nvGrpSpPr>
        <p:grpSpPr bwMode="auto">
          <a:xfrm>
            <a:off x="7673975" y="3490913"/>
            <a:ext cx="142875" cy="141287"/>
            <a:chOff x="974" y="2607"/>
            <a:chExt cx="144" cy="144"/>
          </a:xfrm>
        </p:grpSpPr>
        <p:grpSp>
          <p:nvGrpSpPr>
            <p:cNvPr id="3108" name="Group 93"/>
            <p:cNvGrpSpPr>
              <a:grpSpLocks noChangeAspect="1"/>
            </p:cNvGrpSpPr>
            <p:nvPr/>
          </p:nvGrpSpPr>
          <p:grpSpPr bwMode="auto">
            <a:xfrm>
              <a:off x="1004" y="2636"/>
              <a:ext cx="95" cy="95"/>
              <a:chOff x="2304" y="1968"/>
              <a:chExt cx="96" cy="96"/>
            </a:xfrm>
          </p:grpSpPr>
          <p:sp>
            <p:nvSpPr>
              <p:cNvPr id="3110" name="Line 94"/>
              <p:cNvSpPr>
                <a:spLocks noChangeAspect="1" noChangeShapeType="1"/>
              </p:cNvSpPr>
              <p:nvPr/>
            </p:nvSpPr>
            <p:spPr bwMode="auto">
              <a:xfrm>
                <a:off x="2304" y="20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Line 95"/>
              <p:cNvSpPr>
                <a:spLocks noChangeAspect="1" noChangeShapeType="1"/>
              </p:cNvSpPr>
              <p:nvPr/>
            </p:nvSpPr>
            <p:spPr bwMode="auto">
              <a:xfrm rot="-5400000">
                <a:off x="2304" y="20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09" name="Oval 96"/>
            <p:cNvSpPr>
              <a:spLocks noChangeAspect="1" noChangeArrowheads="1"/>
            </p:cNvSpPr>
            <p:nvPr/>
          </p:nvSpPr>
          <p:spPr bwMode="auto">
            <a:xfrm>
              <a:off x="974" y="2607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3084" name="Group 97"/>
          <p:cNvGrpSpPr>
            <a:grpSpLocks noChangeAspect="1"/>
          </p:cNvGrpSpPr>
          <p:nvPr/>
        </p:nvGrpSpPr>
        <p:grpSpPr bwMode="auto">
          <a:xfrm>
            <a:off x="6375400" y="2852738"/>
            <a:ext cx="141288" cy="142875"/>
            <a:chOff x="974" y="2607"/>
            <a:chExt cx="144" cy="144"/>
          </a:xfrm>
        </p:grpSpPr>
        <p:grpSp>
          <p:nvGrpSpPr>
            <p:cNvPr id="3104" name="Group 98"/>
            <p:cNvGrpSpPr>
              <a:grpSpLocks noChangeAspect="1"/>
            </p:cNvGrpSpPr>
            <p:nvPr/>
          </p:nvGrpSpPr>
          <p:grpSpPr bwMode="auto">
            <a:xfrm>
              <a:off x="1004" y="2636"/>
              <a:ext cx="95" cy="95"/>
              <a:chOff x="2304" y="1968"/>
              <a:chExt cx="96" cy="96"/>
            </a:xfrm>
          </p:grpSpPr>
          <p:sp>
            <p:nvSpPr>
              <p:cNvPr id="3106" name="Line 99"/>
              <p:cNvSpPr>
                <a:spLocks noChangeAspect="1" noChangeShapeType="1"/>
              </p:cNvSpPr>
              <p:nvPr/>
            </p:nvSpPr>
            <p:spPr bwMode="auto">
              <a:xfrm>
                <a:off x="2304" y="20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Line 100"/>
              <p:cNvSpPr>
                <a:spLocks noChangeAspect="1" noChangeShapeType="1"/>
              </p:cNvSpPr>
              <p:nvPr/>
            </p:nvSpPr>
            <p:spPr bwMode="auto">
              <a:xfrm rot="-5400000">
                <a:off x="2304" y="20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05" name="Oval 101"/>
            <p:cNvSpPr>
              <a:spLocks noChangeAspect="1" noChangeArrowheads="1"/>
            </p:cNvSpPr>
            <p:nvPr/>
          </p:nvSpPr>
          <p:spPr bwMode="auto">
            <a:xfrm>
              <a:off x="974" y="2607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3085" name="Group 102"/>
          <p:cNvGrpSpPr>
            <a:grpSpLocks noChangeAspect="1"/>
          </p:cNvGrpSpPr>
          <p:nvPr/>
        </p:nvGrpSpPr>
        <p:grpSpPr bwMode="auto">
          <a:xfrm>
            <a:off x="5076825" y="2844800"/>
            <a:ext cx="141288" cy="142875"/>
            <a:chOff x="974" y="2607"/>
            <a:chExt cx="144" cy="144"/>
          </a:xfrm>
        </p:grpSpPr>
        <p:sp>
          <p:nvSpPr>
            <p:cNvPr id="3102" name="Line 103"/>
            <p:cNvSpPr>
              <a:spLocks noChangeAspect="1" noChangeShapeType="1"/>
            </p:cNvSpPr>
            <p:nvPr/>
          </p:nvSpPr>
          <p:spPr bwMode="auto">
            <a:xfrm>
              <a:off x="1004" y="2684"/>
              <a:ext cx="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3" name="Oval 104"/>
            <p:cNvSpPr>
              <a:spLocks noChangeAspect="1" noChangeArrowheads="1"/>
            </p:cNvSpPr>
            <p:nvPr/>
          </p:nvSpPr>
          <p:spPr bwMode="auto">
            <a:xfrm>
              <a:off x="974" y="2607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3086" name="Group 105"/>
          <p:cNvGrpSpPr>
            <a:grpSpLocks noChangeAspect="1"/>
          </p:cNvGrpSpPr>
          <p:nvPr/>
        </p:nvGrpSpPr>
        <p:grpSpPr bwMode="auto">
          <a:xfrm>
            <a:off x="7673975" y="3132138"/>
            <a:ext cx="142875" cy="141287"/>
            <a:chOff x="974" y="2607"/>
            <a:chExt cx="144" cy="144"/>
          </a:xfrm>
        </p:grpSpPr>
        <p:sp>
          <p:nvSpPr>
            <p:cNvPr id="3100" name="Line 106"/>
            <p:cNvSpPr>
              <a:spLocks noChangeAspect="1" noChangeShapeType="1"/>
            </p:cNvSpPr>
            <p:nvPr/>
          </p:nvSpPr>
          <p:spPr bwMode="auto">
            <a:xfrm>
              <a:off x="1004" y="2684"/>
              <a:ext cx="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1" name="Oval 107"/>
            <p:cNvSpPr>
              <a:spLocks noChangeAspect="1" noChangeArrowheads="1"/>
            </p:cNvSpPr>
            <p:nvPr/>
          </p:nvSpPr>
          <p:spPr bwMode="auto">
            <a:xfrm>
              <a:off x="974" y="2607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sp>
        <p:nvSpPr>
          <p:cNvPr id="3087" name="Line 108"/>
          <p:cNvSpPr>
            <a:spLocks noChangeAspect="1" noChangeShapeType="1"/>
          </p:cNvSpPr>
          <p:nvPr/>
        </p:nvSpPr>
        <p:spPr bwMode="auto">
          <a:xfrm flipH="1">
            <a:off x="5594350" y="2343150"/>
            <a:ext cx="501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9789" name="Text Box 109"/>
          <p:cNvSpPr txBox="1">
            <a:spLocks noChangeAspect="1" noChangeArrowheads="1"/>
          </p:cNvSpPr>
          <p:nvPr/>
        </p:nvSpPr>
        <p:spPr bwMode="auto">
          <a:xfrm>
            <a:off x="5915025" y="1984375"/>
            <a:ext cx="34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K</a:t>
            </a:r>
            <a:r>
              <a:rPr lang="en-US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+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9" name="Rectangle 111"/>
          <p:cNvSpPr>
            <a:spLocks noChangeAspect="1" noChangeArrowheads="1"/>
          </p:cNvSpPr>
          <p:nvPr/>
        </p:nvSpPr>
        <p:spPr bwMode="auto">
          <a:xfrm>
            <a:off x="4724400" y="3532188"/>
            <a:ext cx="484188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90" name="Rectangle 112"/>
          <p:cNvSpPr>
            <a:spLocks noChangeAspect="1" noChangeArrowheads="1"/>
          </p:cNvSpPr>
          <p:nvPr/>
        </p:nvSpPr>
        <p:spPr bwMode="auto">
          <a:xfrm>
            <a:off x="4657725" y="3479800"/>
            <a:ext cx="611188" cy="539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91" name="Freeform 113"/>
          <p:cNvSpPr>
            <a:spLocks noChangeAspect="1"/>
          </p:cNvSpPr>
          <p:nvPr/>
        </p:nvSpPr>
        <p:spPr bwMode="auto">
          <a:xfrm>
            <a:off x="4978400" y="1527175"/>
            <a:ext cx="609600" cy="1965325"/>
          </a:xfrm>
          <a:custGeom>
            <a:avLst/>
            <a:gdLst>
              <a:gd name="T0" fmla="*/ 0 w 408"/>
              <a:gd name="T1" fmla="*/ 2147483647 h 1315"/>
              <a:gd name="T2" fmla="*/ 0 w 408"/>
              <a:gd name="T3" fmla="*/ 0 h 1315"/>
              <a:gd name="T4" fmla="*/ 2147483647 w 408"/>
              <a:gd name="T5" fmla="*/ 0 h 1315"/>
              <a:gd name="T6" fmla="*/ 2147483647 w 408"/>
              <a:gd name="T7" fmla="*/ 2147483647 h 1315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315"/>
              <a:gd name="T14" fmla="*/ 408 w 408"/>
              <a:gd name="T15" fmla="*/ 1315 h 13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315">
                <a:moveTo>
                  <a:pt x="0" y="1315"/>
                </a:moveTo>
                <a:lnTo>
                  <a:pt x="0" y="0"/>
                </a:lnTo>
                <a:lnTo>
                  <a:pt x="408" y="0"/>
                </a:lnTo>
                <a:lnTo>
                  <a:pt x="408" y="22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Text Box 114"/>
          <p:cNvSpPr txBox="1">
            <a:spLocks noChangeAspect="1" noChangeArrowheads="1"/>
          </p:cNvSpPr>
          <p:nvPr/>
        </p:nvSpPr>
        <p:spPr bwMode="auto">
          <a:xfrm rot="-5400000">
            <a:off x="4280694" y="2767806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NaOH</a:t>
            </a:r>
            <a:endParaRPr lang="ru-RU" baseline="-25000">
              <a:latin typeface="Constantia" pitchFamily="18" charset="0"/>
            </a:endParaRPr>
          </a:p>
        </p:txBody>
      </p:sp>
      <p:sp>
        <p:nvSpPr>
          <p:cNvPr id="3093" name="Freeform 115"/>
          <p:cNvSpPr>
            <a:spLocks noChangeAspect="1"/>
          </p:cNvSpPr>
          <p:nvPr/>
        </p:nvSpPr>
        <p:spPr bwMode="auto">
          <a:xfrm>
            <a:off x="4978400" y="3740150"/>
            <a:ext cx="609600" cy="279400"/>
          </a:xfrm>
          <a:custGeom>
            <a:avLst/>
            <a:gdLst>
              <a:gd name="T0" fmla="*/ 0 w 408"/>
              <a:gd name="T1" fmla="*/ 2147483647 h 317"/>
              <a:gd name="T2" fmla="*/ 0 w 408"/>
              <a:gd name="T3" fmla="*/ 2147483647 h 317"/>
              <a:gd name="T4" fmla="*/ 2147483647 w 408"/>
              <a:gd name="T5" fmla="*/ 2147483647 h 317"/>
              <a:gd name="T6" fmla="*/ 2147483647 w 408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17"/>
              <a:gd name="T14" fmla="*/ 408 w 408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17">
                <a:moveTo>
                  <a:pt x="0" y="181"/>
                </a:moveTo>
                <a:lnTo>
                  <a:pt x="0" y="317"/>
                </a:lnTo>
                <a:lnTo>
                  <a:pt x="408" y="317"/>
                </a:lnTo>
                <a:lnTo>
                  <a:pt x="408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16"/>
          <p:cNvSpPr>
            <a:spLocks noChangeShapeType="1"/>
          </p:cNvSpPr>
          <p:nvPr/>
        </p:nvSpPr>
        <p:spPr bwMode="auto">
          <a:xfrm>
            <a:off x="4572000" y="692150"/>
            <a:ext cx="0" cy="3960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97" name="Text Box 117"/>
          <p:cNvSpPr txBox="1">
            <a:spLocks noChangeArrowheads="1"/>
          </p:cNvSpPr>
          <p:nvPr/>
        </p:nvSpPr>
        <p:spPr bwMode="auto">
          <a:xfrm>
            <a:off x="428625" y="4149725"/>
            <a:ext cx="407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– H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ИТМ 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Me)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рН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2 – 7)</a:t>
            </a:r>
          </a:p>
        </p:txBody>
      </p:sp>
      <p:sp>
        <p:nvSpPr>
          <p:cNvPr id="199798" name="Text Box 118"/>
          <p:cNvSpPr txBox="1">
            <a:spLocks noChangeArrowheads="1"/>
          </p:cNvSpPr>
          <p:nvPr/>
        </p:nvSpPr>
        <p:spPr bwMode="auto">
          <a:xfrm>
            <a:off x="4857750" y="4149725"/>
            <a:ext cx="4143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–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NaOH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ИТМ 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Me)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рН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7 – 12)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97" name="Line 119"/>
          <p:cNvSpPr>
            <a:spLocks noChangeShapeType="1"/>
          </p:cNvSpPr>
          <p:nvPr/>
        </p:nvSpPr>
        <p:spPr bwMode="auto">
          <a:xfrm>
            <a:off x="0" y="46529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5214938" y="6143625"/>
            <a:ext cx="2357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патента РФ</a:t>
            </a:r>
          </a:p>
        </p:txBody>
      </p:sp>
      <p:sp>
        <p:nvSpPr>
          <p:cNvPr id="67" name="Номер слайда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107950" y="142875"/>
            <a:ext cx="8883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ПРОБЛЕМА: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ЖИДКИЕ ТЕХНОГЕННЫЕ ОТХОДЫ В ПРОЦЕССЕ ОБРАБОТКИ СОВРЕМЕННЫХ МАТЕРИАЛОВ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0825" y="3208338"/>
            <a:ext cx="8640763" cy="16605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1"/>
                </a:solidFill>
                <a:latin typeface="Constantia" pitchFamily="18" charset="0"/>
              </a:rPr>
              <a:t>ОТРАБОТАННЫЕ ТЕХНОЛОГИЧСКИЕ РАСТВОРЫ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Constantia" pitchFamily="18" charset="0"/>
              </a:rPr>
              <a:t>Минеральные кислоты (щёлочи)</a:t>
            </a:r>
            <a:br>
              <a:rPr lang="ru-RU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Растворимые соли</a:t>
            </a:r>
            <a:br>
              <a:rPr lang="ru-RU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Ионы тяжёлых металлов: </a:t>
            </a:r>
            <a:r>
              <a:rPr lang="en-US" b="1">
                <a:latin typeface="Constantia" pitchFamily="18" charset="0"/>
              </a:rPr>
              <a:t>Cu, Ni, Zn, Cr, Fe, Al, Cd, Pb, Bi, Se, Te, </a:t>
            </a:r>
            <a:r>
              <a:rPr lang="ru-RU" b="1">
                <a:latin typeface="Constantia" pitchFamily="18" charset="0"/>
              </a:rPr>
              <a:t>ПАВ, масло, нефтепродукты, СОЖ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0825" y="1408113"/>
            <a:ext cx="8640763" cy="16605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1"/>
                </a:solidFill>
                <a:latin typeface="Constantia" pitchFamily="18" charset="0"/>
              </a:rPr>
              <a:t>ТЕХНОЛОГИЧЕСКАЯ ВОДА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Constantia" pitchFamily="18" charset="0"/>
              </a:rPr>
              <a:t>Растворимые соли металлов</a:t>
            </a:r>
            <a:br>
              <a:rPr lang="ru-RU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Ионы тяжёлых металлов: </a:t>
            </a:r>
            <a:r>
              <a:rPr lang="en-US" b="1">
                <a:latin typeface="Constantia" pitchFamily="18" charset="0"/>
              </a:rPr>
              <a:t>Cu, Ni, Zn, Cr, Fe, Al, Cd, Pb, Bi, Se, Te</a:t>
            </a:r>
            <a:r>
              <a:rPr lang="ru-RU" b="1">
                <a:latin typeface="Constantia" pitchFamily="18" charset="0"/>
              </a:rPr>
              <a:t> и др.</a:t>
            </a:r>
            <a:br>
              <a:rPr lang="ru-RU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Дисперсные соединения: </a:t>
            </a:r>
            <a:r>
              <a:rPr lang="en-US" b="1">
                <a:latin typeface="Constantia" pitchFamily="18" charset="0"/>
              </a:rPr>
              <a:t>Me(OH)</a:t>
            </a:r>
            <a:r>
              <a:rPr lang="en-US" b="1" baseline="-25000">
                <a:latin typeface="Constantia" pitchFamily="18" charset="0"/>
              </a:rPr>
              <a:t>2</a:t>
            </a:r>
            <a:r>
              <a:rPr lang="en-US" b="1">
                <a:latin typeface="Constantia" pitchFamily="18" charset="0"/>
              </a:rPr>
              <a:t>, MeCO</a:t>
            </a:r>
            <a:r>
              <a:rPr lang="en-US" b="1" baseline="-25000">
                <a:latin typeface="Constantia" pitchFamily="18" charset="0"/>
              </a:rPr>
              <a:t>3</a:t>
            </a:r>
            <a:r>
              <a:rPr lang="en-US" b="1">
                <a:latin typeface="Constantia" pitchFamily="18" charset="0"/>
              </a:rPr>
              <a:t>, Me</a:t>
            </a:r>
            <a:r>
              <a:rPr lang="en-US" b="1" baseline="-25000">
                <a:latin typeface="Constantia" pitchFamily="18" charset="0"/>
              </a:rPr>
              <a:t>3</a:t>
            </a:r>
            <a:r>
              <a:rPr lang="en-US" b="1">
                <a:latin typeface="Constantia" pitchFamily="18" charset="0"/>
              </a:rPr>
              <a:t>(PO</a:t>
            </a:r>
            <a:r>
              <a:rPr lang="en-US" b="1" baseline="-25000">
                <a:latin typeface="Constantia" pitchFamily="18" charset="0"/>
              </a:rPr>
              <a:t>4</a:t>
            </a:r>
            <a:r>
              <a:rPr lang="en-US" b="1">
                <a:latin typeface="Constantia" pitchFamily="18" charset="0"/>
              </a:rPr>
              <a:t>)</a:t>
            </a:r>
            <a:r>
              <a:rPr lang="en-US" b="1" baseline="-25000">
                <a:latin typeface="Constantia" pitchFamily="18" charset="0"/>
              </a:rPr>
              <a:t>2</a:t>
            </a:r>
            <a:r>
              <a:rPr lang="en-US" b="1">
                <a:latin typeface="Constantia" pitchFamily="18" charset="0"/>
              </a:rPr>
              <a:t>, MeO</a:t>
            </a:r>
            <a:r>
              <a:rPr lang="en-US" b="1" baseline="-25000">
                <a:latin typeface="Constantia" pitchFamily="18" charset="0"/>
              </a:rPr>
              <a:t>X</a:t>
            </a:r>
            <a:r>
              <a:rPr lang="en-US" b="1">
                <a:latin typeface="Constantia" pitchFamily="18" charset="0"/>
              </a:rPr>
              <a:t>, MeS</a:t>
            </a:r>
            <a:br>
              <a:rPr lang="en-US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Вода</a:t>
            </a:r>
            <a:r>
              <a:rPr lang="en-US" b="1">
                <a:latin typeface="Constantia" pitchFamily="18" charset="0"/>
              </a:rPr>
              <a:t>,</a:t>
            </a:r>
            <a:r>
              <a:rPr lang="ru-RU" b="1">
                <a:latin typeface="Constantia" pitchFamily="18" charset="0"/>
              </a:rPr>
              <a:t> </a:t>
            </a:r>
            <a:r>
              <a:rPr lang="en-US" b="1">
                <a:latin typeface="Constantia" pitchFamily="18" charset="0"/>
              </a:rPr>
              <a:t>pH = 3-11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5008563"/>
            <a:ext cx="8640763" cy="16605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1"/>
                </a:solidFill>
                <a:latin typeface="Constantia" pitchFamily="18" charset="0"/>
              </a:rPr>
              <a:t>СТОЧНЫЕ ВОДЫ ПРОЦЕССА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Constantia" pitchFamily="18" charset="0"/>
              </a:rPr>
              <a:t>Растворы + техническая вода</a:t>
            </a:r>
            <a:br>
              <a:rPr lang="ru-RU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Объём 10-100 м</a:t>
            </a:r>
            <a:r>
              <a:rPr lang="ru-RU" b="1" baseline="30000">
                <a:latin typeface="Constantia" pitchFamily="18" charset="0"/>
              </a:rPr>
              <a:t>3</a:t>
            </a:r>
            <a:r>
              <a:rPr lang="ru-RU" b="1">
                <a:latin typeface="Constantia" pitchFamily="18" charset="0"/>
              </a:rPr>
              <a:t>/ч</a:t>
            </a:r>
            <a:br>
              <a:rPr lang="ru-RU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Токсические соединения ИТМ (5-20 компонентов, 10-1000 мг/л)</a:t>
            </a:r>
            <a:r>
              <a:rPr lang="en-US" b="1">
                <a:latin typeface="Constantia" pitchFamily="18" charset="0"/>
              </a:rPr>
              <a:t/>
            </a:r>
            <a:br>
              <a:rPr lang="en-US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ПАВ, масла, СОЖ, нефтепродукты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ПРИНЦИПИАЛЬНАЯ СХЕМА ЭЛЕКТРОФЛОТОМЕМБРАННОГО ПРОЦЕССА ОЧИСТКИ СТОЧНОЙ ВОДЫ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6215063" y="1643063"/>
            <a:ext cx="2693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(Q</a:t>
            </a:r>
            <a:r>
              <a:rPr lang="el-GR" sz="2400" b="1" baseline="-25000">
                <a:solidFill>
                  <a:srgbClr val="FF0000"/>
                </a:solidFill>
                <a:latin typeface="Times New Roman" pitchFamily="18" charset="0"/>
              </a:rPr>
              <a:t>Σ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до 20 м</a:t>
            </a:r>
            <a:r>
              <a:rPr lang="ru-RU" sz="2400" b="1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/час)</a:t>
            </a:r>
          </a:p>
        </p:txBody>
      </p:sp>
      <p:grpSp>
        <p:nvGrpSpPr>
          <p:cNvPr id="70660" name="Группа 62"/>
          <p:cNvGrpSpPr>
            <a:grpSpLocks/>
          </p:cNvGrpSpPr>
          <p:nvPr/>
        </p:nvGrpSpPr>
        <p:grpSpPr bwMode="auto">
          <a:xfrm>
            <a:off x="427038" y="2333625"/>
            <a:ext cx="8401050" cy="4048125"/>
            <a:chOff x="285720" y="1928802"/>
            <a:chExt cx="8400444" cy="4047939"/>
          </a:xfrm>
        </p:grpSpPr>
        <p:sp>
          <p:nvSpPr>
            <p:cNvPr id="232460" name="Rectangle 5"/>
            <p:cNvSpPr>
              <a:spLocks noChangeArrowheads="1"/>
            </p:cNvSpPr>
            <p:nvPr/>
          </p:nvSpPr>
          <p:spPr bwMode="auto">
            <a:xfrm>
              <a:off x="574624" y="3741644"/>
              <a:ext cx="1366738" cy="8635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Arial" charset="0"/>
              </a:endParaRPr>
            </a:p>
          </p:txBody>
        </p:sp>
        <p:sp>
          <p:nvSpPr>
            <p:cNvPr id="232461" name="Text Box 6"/>
            <p:cNvSpPr txBox="1">
              <a:spLocks noChangeArrowheads="1"/>
            </p:cNvSpPr>
            <p:nvPr/>
          </p:nvSpPr>
          <p:spPr bwMode="auto">
            <a:xfrm>
              <a:off x="642881" y="4006745"/>
              <a:ext cx="1277846" cy="30478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000" rIns="18000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Усреднитель</a:t>
              </a:r>
            </a:p>
          </p:txBody>
        </p:sp>
        <p:sp>
          <p:nvSpPr>
            <p:cNvPr id="232462" name="Line 10"/>
            <p:cNvSpPr>
              <a:spLocks noChangeShapeType="1"/>
            </p:cNvSpPr>
            <p:nvPr/>
          </p:nvSpPr>
          <p:spPr bwMode="auto">
            <a:xfrm>
              <a:off x="1941363" y="4173424"/>
              <a:ext cx="1368326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grpSp>
          <p:nvGrpSpPr>
            <p:cNvPr id="70665" name="Group 15"/>
            <p:cNvGrpSpPr>
              <a:grpSpLocks/>
            </p:cNvGrpSpPr>
            <p:nvPr/>
          </p:nvGrpSpPr>
          <p:grpSpPr bwMode="auto">
            <a:xfrm>
              <a:off x="2446308" y="3957627"/>
              <a:ext cx="431800" cy="433387"/>
              <a:chOff x="1656" y="2114"/>
              <a:chExt cx="272" cy="273"/>
            </a:xfrm>
          </p:grpSpPr>
          <p:sp>
            <p:nvSpPr>
              <p:cNvPr id="232464" name="Oval 9"/>
              <p:cNvSpPr>
                <a:spLocks noChangeArrowheads="1"/>
              </p:cNvSpPr>
              <p:nvPr/>
            </p:nvSpPr>
            <p:spPr bwMode="auto">
              <a:xfrm>
                <a:off x="1656" y="2114"/>
                <a:ext cx="272" cy="27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charset="0"/>
                </a:endParaRPr>
              </a:p>
            </p:txBody>
          </p:sp>
          <p:sp>
            <p:nvSpPr>
              <p:cNvPr id="232465" name="Line 11"/>
              <p:cNvSpPr>
                <a:spLocks noChangeShapeType="1"/>
              </p:cNvSpPr>
              <p:nvPr/>
            </p:nvSpPr>
            <p:spPr bwMode="auto">
              <a:xfrm flipH="1" flipV="1">
                <a:off x="1747" y="2120"/>
                <a:ext cx="181" cy="13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232466" name="Line 12"/>
              <p:cNvSpPr>
                <a:spLocks noChangeShapeType="1"/>
              </p:cNvSpPr>
              <p:nvPr/>
            </p:nvSpPr>
            <p:spPr bwMode="auto">
              <a:xfrm flipH="1">
                <a:off x="1747" y="2245"/>
                <a:ext cx="181" cy="13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</p:grpSp>
        <p:sp>
          <p:nvSpPr>
            <p:cNvPr id="232467" name="Rectangle 13"/>
            <p:cNvSpPr>
              <a:spLocks noChangeArrowheads="1"/>
            </p:cNvSpPr>
            <p:nvPr/>
          </p:nvSpPr>
          <p:spPr bwMode="auto">
            <a:xfrm>
              <a:off x="3309689" y="3598775"/>
              <a:ext cx="1873115" cy="10080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Arial" charset="0"/>
              </a:endParaRPr>
            </a:p>
          </p:txBody>
        </p:sp>
        <p:sp>
          <p:nvSpPr>
            <p:cNvPr id="232468" name="Rectangle 14" descr="Контурные ромбики"/>
            <p:cNvSpPr>
              <a:spLocks noChangeArrowheads="1"/>
            </p:cNvSpPr>
            <p:nvPr/>
          </p:nvSpPr>
          <p:spPr bwMode="auto">
            <a:xfrm>
              <a:off x="3309689" y="3382885"/>
              <a:ext cx="1871528" cy="2158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Arial" charset="0"/>
              </a:endParaRPr>
            </a:p>
          </p:txBody>
        </p:sp>
        <p:sp>
          <p:nvSpPr>
            <p:cNvPr id="232469" name="Line 20"/>
            <p:cNvSpPr>
              <a:spLocks noChangeShapeType="1"/>
            </p:cNvSpPr>
            <p:nvPr/>
          </p:nvSpPr>
          <p:spPr bwMode="auto">
            <a:xfrm>
              <a:off x="5181217" y="4175012"/>
              <a:ext cx="1368326" cy="158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grpSp>
          <p:nvGrpSpPr>
            <p:cNvPr id="70669" name="Group 16"/>
            <p:cNvGrpSpPr>
              <a:grpSpLocks/>
            </p:cNvGrpSpPr>
            <p:nvPr/>
          </p:nvGrpSpPr>
          <p:grpSpPr bwMode="auto">
            <a:xfrm>
              <a:off x="5613370" y="3959214"/>
              <a:ext cx="431800" cy="433388"/>
              <a:chOff x="1656" y="2114"/>
              <a:chExt cx="272" cy="273"/>
            </a:xfrm>
          </p:grpSpPr>
          <p:sp>
            <p:nvSpPr>
              <p:cNvPr id="232471" name="Oval 17"/>
              <p:cNvSpPr>
                <a:spLocks noChangeArrowheads="1"/>
              </p:cNvSpPr>
              <p:nvPr/>
            </p:nvSpPr>
            <p:spPr bwMode="auto">
              <a:xfrm>
                <a:off x="1656" y="2114"/>
                <a:ext cx="272" cy="27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charset="0"/>
                </a:endParaRPr>
              </a:p>
            </p:txBody>
          </p:sp>
          <p:sp>
            <p:nvSpPr>
              <p:cNvPr id="232472" name="Line 18"/>
              <p:cNvSpPr>
                <a:spLocks noChangeShapeType="1"/>
              </p:cNvSpPr>
              <p:nvPr/>
            </p:nvSpPr>
            <p:spPr bwMode="auto">
              <a:xfrm flipH="1" flipV="1">
                <a:off x="1747" y="2120"/>
                <a:ext cx="181" cy="13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232473" name="Line 19"/>
              <p:cNvSpPr>
                <a:spLocks noChangeShapeType="1"/>
              </p:cNvSpPr>
              <p:nvPr/>
            </p:nvSpPr>
            <p:spPr bwMode="auto">
              <a:xfrm flipH="1">
                <a:off x="1747" y="2245"/>
                <a:ext cx="181" cy="13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</p:grpSp>
        <p:grpSp>
          <p:nvGrpSpPr>
            <p:cNvPr id="70670" name="Группа 54"/>
            <p:cNvGrpSpPr>
              <a:grpSpLocks/>
            </p:cNvGrpSpPr>
            <p:nvPr/>
          </p:nvGrpSpPr>
          <p:grpSpPr bwMode="auto">
            <a:xfrm>
              <a:off x="6549995" y="3192452"/>
              <a:ext cx="863600" cy="1493837"/>
              <a:chOff x="6549995" y="3192452"/>
              <a:chExt cx="863600" cy="1493837"/>
            </a:xfrm>
          </p:grpSpPr>
          <p:sp>
            <p:nvSpPr>
              <p:cNvPr id="232475" name="Rectangle 21"/>
              <p:cNvSpPr>
                <a:spLocks noChangeArrowheads="1"/>
              </p:cNvSpPr>
              <p:nvPr/>
            </p:nvSpPr>
            <p:spPr bwMode="auto">
              <a:xfrm>
                <a:off x="6549543" y="3238430"/>
                <a:ext cx="863538" cy="136836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charset="0"/>
                </a:endParaRPr>
              </a:p>
            </p:txBody>
          </p:sp>
          <p:sp>
            <p:nvSpPr>
              <p:cNvPr id="232476" name="Rectangle 25" descr="30%"/>
              <p:cNvSpPr>
                <a:spLocks noChangeAspect="1" noChangeArrowheads="1"/>
              </p:cNvSpPr>
              <p:nvPr/>
            </p:nvSpPr>
            <p:spPr bwMode="auto">
              <a:xfrm rot="1839460" flipH="1">
                <a:off x="6963850" y="3192394"/>
                <a:ext cx="69845" cy="14937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charset="0"/>
                </a:endParaRPr>
              </a:p>
            </p:txBody>
          </p:sp>
        </p:grpSp>
        <p:sp>
          <p:nvSpPr>
            <p:cNvPr id="232477" name="Line 30"/>
            <p:cNvSpPr>
              <a:spLocks noChangeShapeType="1"/>
            </p:cNvSpPr>
            <p:nvPr/>
          </p:nvSpPr>
          <p:spPr bwMode="auto">
            <a:xfrm>
              <a:off x="6981312" y="2735215"/>
              <a:ext cx="0" cy="504802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232478" name="Line 31"/>
            <p:cNvSpPr>
              <a:spLocks noChangeShapeType="1"/>
            </p:cNvSpPr>
            <p:nvPr/>
          </p:nvSpPr>
          <p:spPr bwMode="auto">
            <a:xfrm>
              <a:off x="7773417" y="4389314"/>
              <a:ext cx="0" cy="1009604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232479" name="Line 32"/>
            <p:cNvSpPr>
              <a:spLocks noChangeShapeType="1"/>
            </p:cNvSpPr>
            <p:nvPr/>
          </p:nvSpPr>
          <p:spPr bwMode="auto">
            <a:xfrm>
              <a:off x="7413081" y="4390902"/>
              <a:ext cx="36033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232480" name="Line 33"/>
            <p:cNvSpPr>
              <a:spLocks noChangeShapeType="1"/>
            </p:cNvSpPr>
            <p:nvPr/>
          </p:nvSpPr>
          <p:spPr bwMode="auto">
            <a:xfrm>
              <a:off x="285720" y="3814665"/>
              <a:ext cx="0" cy="129534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232481" name="Line 34"/>
            <p:cNvSpPr>
              <a:spLocks noChangeShapeType="1"/>
            </p:cNvSpPr>
            <p:nvPr/>
          </p:nvSpPr>
          <p:spPr bwMode="auto">
            <a:xfrm>
              <a:off x="285720" y="5110006"/>
              <a:ext cx="597491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232482" name="Line 35"/>
            <p:cNvSpPr>
              <a:spLocks noChangeShapeType="1"/>
            </p:cNvSpPr>
            <p:nvPr/>
          </p:nvSpPr>
          <p:spPr bwMode="auto">
            <a:xfrm flipV="1">
              <a:off x="6260639" y="4390902"/>
              <a:ext cx="0" cy="71910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232483" name="Line 36"/>
            <p:cNvSpPr>
              <a:spLocks noChangeShapeType="1"/>
            </p:cNvSpPr>
            <p:nvPr/>
          </p:nvSpPr>
          <p:spPr bwMode="auto">
            <a:xfrm>
              <a:off x="6260639" y="4390902"/>
              <a:ext cx="2889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232484" name="Line 200"/>
            <p:cNvSpPr>
              <a:spLocks noChangeShapeType="1"/>
            </p:cNvSpPr>
            <p:nvPr/>
          </p:nvSpPr>
          <p:spPr bwMode="auto">
            <a:xfrm rot="5400000" flipV="1">
              <a:off x="429379" y="3671007"/>
              <a:ext cx="0" cy="287316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grpSp>
          <p:nvGrpSpPr>
            <p:cNvPr id="70679" name="Group 203"/>
            <p:cNvGrpSpPr>
              <a:grpSpLocks/>
            </p:cNvGrpSpPr>
            <p:nvPr/>
          </p:nvGrpSpPr>
          <p:grpSpPr bwMode="auto">
            <a:xfrm>
              <a:off x="6189633" y="4606914"/>
              <a:ext cx="144462" cy="288925"/>
              <a:chOff x="2381" y="3430"/>
              <a:chExt cx="91" cy="182"/>
            </a:xfrm>
          </p:grpSpPr>
          <p:sp>
            <p:nvSpPr>
              <p:cNvPr id="232486" name="AutoShape 201"/>
              <p:cNvSpPr>
                <a:spLocks noChangeArrowheads="1"/>
              </p:cNvSpPr>
              <p:nvPr/>
            </p:nvSpPr>
            <p:spPr bwMode="auto">
              <a:xfrm>
                <a:off x="2381" y="3521"/>
                <a:ext cx="91" cy="91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charset="0"/>
                </a:endParaRPr>
              </a:p>
            </p:txBody>
          </p:sp>
          <p:sp>
            <p:nvSpPr>
              <p:cNvPr id="232487" name="AutoShape 202"/>
              <p:cNvSpPr>
                <a:spLocks noChangeArrowheads="1"/>
              </p:cNvSpPr>
              <p:nvPr/>
            </p:nvSpPr>
            <p:spPr bwMode="auto">
              <a:xfrm flipV="1">
                <a:off x="2381" y="3430"/>
                <a:ext cx="91" cy="91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charset="0"/>
                </a:endParaRPr>
              </a:p>
            </p:txBody>
          </p:sp>
        </p:grpSp>
        <p:sp>
          <p:nvSpPr>
            <p:cNvPr id="232488" name="Text Box 210"/>
            <p:cNvSpPr txBox="1">
              <a:spLocks noChangeArrowheads="1"/>
            </p:cNvSpPr>
            <p:nvPr/>
          </p:nvSpPr>
          <p:spPr bwMode="auto">
            <a:xfrm>
              <a:off x="3309689" y="2230413"/>
              <a:ext cx="1871528" cy="63338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Arial" charset="0"/>
                </a:rPr>
                <a:t>Дисперсная фаза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Arial" charset="0"/>
                </a:rPr>
                <a:t>+ эмульсия</a:t>
              </a:r>
            </a:p>
          </p:txBody>
        </p:sp>
        <p:sp>
          <p:nvSpPr>
            <p:cNvPr id="232489" name="Text Box 211"/>
            <p:cNvSpPr txBox="1">
              <a:spLocks noChangeArrowheads="1"/>
            </p:cNvSpPr>
            <p:nvPr/>
          </p:nvSpPr>
          <p:spPr bwMode="auto">
            <a:xfrm>
              <a:off x="4347839" y="2933644"/>
              <a:ext cx="942907" cy="30478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95 </a:t>
              </a:r>
              <a:r>
                <a:rPr lang="en-US" sz="1400" b="1">
                  <a:latin typeface="Arial" charset="0"/>
                  <a:cs typeface="Arial" charset="0"/>
                </a:rPr>
                <a:t>-</a:t>
              </a:r>
              <a:r>
                <a:rPr lang="ru-RU" sz="1400" b="1">
                  <a:latin typeface="Arial" charset="0"/>
                </a:rPr>
                <a:t> 98 %</a:t>
              </a:r>
            </a:p>
          </p:txBody>
        </p:sp>
        <p:sp>
          <p:nvSpPr>
            <p:cNvPr id="232490" name="Line 212"/>
            <p:cNvSpPr>
              <a:spLocks noChangeShapeType="1"/>
            </p:cNvSpPr>
            <p:nvPr/>
          </p:nvSpPr>
          <p:spPr bwMode="auto">
            <a:xfrm flipV="1">
              <a:off x="5181217" y="2381219"/>
              <a:ext cx="320652" cy="2095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232491" name="Text Box 213"/>
            <p:cNvSpPr txBox="1">
              <a:spLocks noChangeArrowheads="1"/>
            </p:cNvSpPr>
            <p:nvPr/>
          </p:nvSpPr>
          <p:spPr bwMode="auto">
            <a:xfrm>
              <a:off x="5512980" y="1928802"/>
              <a:ext cx="966718" cy="52385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Твердые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отходы</a:t>
              </a:r>
            </a:p>
          </p:txBody>
        </p:sp>
        <p:sp>
          <p:nvSpPr>
            <p:cNvPr id="232492" name="Text Box 214"/>
            <p:cNvSpPr txBox="1">
              <a:spLocks noChangeArrowheads="1"/>
            </p:cNvSpPr>
            <p:nvPr/>
          </p:nvSpPr>
          <p:spPr bwMode="auto">
            <a:xfrm>
              <a:off x="377788" y="2435192"/>
              <a:ext cx="1876290" cy="73815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Вода загрязненная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(дисперсная фаза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+ эмульсия)</a:t>
              </a:r>
            </a:p>
          </p:txBody>
        </p:sp>
        <p:sp>
          <p:nvSpPr>
            <p:cNvPr id="232493" name="Text Box 215"/>
            <p:cNvSpPr txBox="1">
              <a:spLocks noChangeArrowheads="1"/>
            </p:cNvSpPr>
            <p:nvPr/>
          </p:nvSpPr>
          <p:spPr bwMode="auto">
            <a:xfrm>
              <a:off x="833367" y="3292402"/>
              <a:ext cx="595270" cy="304786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Arial" charset="0"/>
                </a:rPr>
                <a:t>Q</a:t>
              </a:r>
              <a:r>
                <a:rPr lang="el-GR" sz="1400" b="1" baseline="-25000">
                  <a:latin typeface="Arial" charset="0"/>
                  <a:cs typeface="Arial" charset="0"/>
                </a:rPr>
                <a:t>Σ</a:t>
              </a:r>
            </a:p>
          </p:txBody>
        </p:sp>
        <p:sp>
          <p:nvSpPr>
            <p:cNvPr id="232494" name="Text Box 216"/>
            <p:cNvSpPr txBox="1">
              <a:spLocks noChangeArrowheads="1"/>
            </p:cNvSpPr>
            <p:nvPr/>
          </p:nvSpPr>
          <p:spPr bwMode="auto">
            <a:xfrm>
              <a:off x="2282651" y="4317880"/>
              <a:ext cx="595269" cy="3666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Arial" charset="0"/>
                </a:rPr>
                <a:t>P</a:t>
              </a:r>
              <a:r>
                <a:rPr lang="en-US" b="1" baseline="-25000" dirty="0">
                  <a:latin typeface="Arial" charset="0"/>
                  <a:cs typeface="Arial" charset="0"/>
                </a:rPr>
                <a:t>1</a:t>
              </a:r>
              <a:endParaRPr lang="el-GR" b="1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232495" name="Text Box 217"/>
            <p:cNvSpPr txBox="1">
              <a:spLocks noChangeArrowheads="1"/>
            </p:cNvSpPr>
            <p:nvPr/>
          </p:nvSpPr>
          <p:spPr bwMode="auto">
            <a:xfrm>
              <a:off x="5451072" y="4317880"/>
              <a:ext cx="595269" cy="3666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latin typeface="Arial" charset="0"/>
                </a:rPr>
                <a:t>P</a:t>
              </a:r>
              <a:r>
                <a:rPr lang="en-US" b="1" baseline="-25000">
                  <a:latin typeface="Arial" charset="0"/>
                  <a:cs typeface="Arial" charset="0"/>
                </a:rPr>
                <a:t>2</a:t>
              </a:r>
              <a:endParaRPr lang="el-GR" b="1" baseline="-25000">
                <a:latin typeface="Arial" charset="0"/>
                <a:cs typeface="Arial" charset="0"/>
              </a:endParaRPr>
            </a:p>
          </p:txBody>
        </p:sp>
        <p:sp>
          <p:nvSpPr>
            <p:cNvPr id="232496" name="Text Box 219"/>
            <p:cNvSpPr txBox="1">
              <a:spLocks noChangeArrowheads="1"/>
            </p:cNvSpPr>
            <p:nvPr/>
          </p:nvSpPr>
          <p:spPr bwMode="auto">
            <a:xfrm>
              <a:off x="7132113" y="5671955"/>
              <a:ext cx="1334992" cy="30478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Arial" charset="0"/>
                </a:rPr>
                <a:t>Q</a:t>
              </a:r>
              <a:r>
                <a:rPr lang="en-US" sz="1400" b="1" baseline="-25000">
                  <a:latin typeface="Arial" charset="0"/>
                  <a:cs typeface="Arial" charset="0"/>
                </a:rPr>
                <a:t>1</a:t>
              </a:r>
              <a:r>
                <a:rPr lang="en-US" sz="1400" b="1">
                  <a:latin typeface="Arial" charset="0"/>
                  <a:cs typeface="Arial" charset="0"/>
                </a:rPr>
                <a:t>~ 90 - 95 %</a:t>
              </a:r>
            </a:p>
          </p:txBody>
        </p:sp>
        <p:sp>
          <p:nvSpPr>
            <p:cNvPr id="232497" name="Text Box 220"/>
            <p:cNvSpPr txBox="1">
              <a:spLocks noChangeArrowheads="1"/>
            </p:cNvSpPr>
            <p:nvPr/>
          </p:nvSpPr>
          <p:spPr bwMode="auto">
            <a:xfrm>
              <a:off x="6454300" y="2457416"/>
              <a:ext cx="1117519" cy="30796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Промывка</a:t>
              </a:r>
            </a:p>
          </p:txBody>
        </p:sp>
        <p:sp>
          <p:nvSpPr>
            <p:cNvPr id="232498" name="Text Box 220"/>
            <p:cNvSpPr txBox="1">
              <a:spLocks noChangeArrowheads="1"/>
            </p:cNvSpPr>
            <p:nvPr/>
          </p:nvSpPr>
          <p:spPr bwMode="auto">
            <a:xfrm>
              <a:off x="7322599" y="2814586"/>
              <a:ext cx="1363565" cy="7381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Мембранный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модуль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Arial" charset="0"/>
                </a:rPr>
                <a:t>(МФ, НФ)</a:t>
              </a:r>
            </a:p>
          </p:txBody>
        </p:sp>
        <p:sp>
          <p:nvSpPr>
            <p:cNvPr id="232499" name="Text Box 6"/>
            <p:cNvSpPr txBox="1">
              <a:spLocks noChangeArrowheads="1"/>
            </p:cNvSpPr>
            <p:nvPr/>
          </p:nvSpPr>
          <p:spPr bwMode="auto">
            <a:xfrm>
              <a:off x="4000202" y="3957534"/>
              <a:ext cx="571459" cy="3381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charset="0"/>
                </a:rPr>
                <a:t>ЭФ</a:t>
              </a:r>
            </a:p>
          </p:txBody>
        </p:sp>
        <p:sp>
          <p:nvSpPr>
            <p:cNvPr id="232500" name="Line 30"/>
            <p:cNvSpPr>
              <a:spLocks noChangeShapeType="1"/>
            </p:cNvSpPr>
            <p:nvPr/>
          </p:nvSpPr>
          <p:spPr bwMode="auto">
            <a:xfrm flipV="1">
              <a:off x="4214499" y="2857447"/>
              <a:ext cx="0" cy="504802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232501" name="Line 30"/>
            <p:cNvSpPr>
              <a:spLocks noChangeShapeType="1"/>
            </p:cNvSpPr>
            <p:nvPr/>
          </p:nvSpPr>
          <p:spPr bwMode="auto">
            <a:xfrm>
              <a:off x="1214340" y="3214618"/>
              <a:ext cx="0" cy="504802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44501" y="5117943"/>
              <a:ext cx="3092227" cy="7381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Arial" charset="0"/>
                  <a:cs typeface="Times New Roman" pitchFamily="18" charset="0"/>
                </a:rPr>
                <a:t>Технологическая вода</a:t>
              </a:r>
              <a:endParaRPr lang="ru-RU" sz="1200" b="1" dirty="0">
                <a:latin typeface="Arial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Arial" charset="0"/>
                  <a:cs typeface="Times New Roman" pitchFamily="18" charset="0"/>
                </a:rPr>
                <a:t>Q</a:t>
              </a:r>
              <a:r>
                <a:rPr lang="ru-RU" sz="1400" b="1" baseline="-25000" dirty="0">
                  <a:latin typeface="Arial" charset="0"/>
                  <a:cs typeface="Times New Roman" pitchFamily="18" charset="0"/>
                </a:rPr>
                <a:t>2</a:t>
              </a:r>
              <a:r>
                <a:rPr lang="ru-RU" sz="1400" b="1" dirty="0">
                  <a:latin typeface="Arial" charset="0"/>
                  <a:cs typeface="Times New Roman" pitchFamily="18" charset="0"/>
                </a:rPr>
                <a:t> ~ 5 – 10 % загрязненной воды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Arial" charset="0"/>
                  <a:cs typeface="Times New Roman" pitchFamily="18" charset="0"/>
                </a:rPr>
                <a:t>         (1 – 2 % дисперсной фазы)</a:t>
              </a:r>
              <a:endParaRPr lang="el-GR" sz="14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32503" name="Text Box 217"/>
            <p:cNvSpPr txBox="1">
              <a:spLocks noChangeArrowheads="1"/>
            </p:cNvSpPr>
            <p:nvPr/>
          </p:nvSpPr>
          <p:spPr bwMode="auto">
            <a:xfrm>
              <a:off x="3928769" y="4571869"/>
              <a:ext cx="595270" cy="3666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Arial" charset="0"/>
                </a:rPr>
                <a:t>1</a:t>
              </a:r>
              <a:endParaRPr lang="el-GR" b="1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232504" name="Text Box 217"/>
            <p:cNvSpPr txBox="1">
              <a:spLocks noChangeArrowheads="1"/>
            </p:cNvSpPr>
            <p:nvPr/>
          </p:nvSpPr>
          <p:spPr bwMode="auto">
            <a:xfrm>
              <a:off x="6714631" y="4571869"/>
              <a:ext cx="595269" cy="3666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latin typeface="Arial" charset="0"/>
                </a:rPr>
                <a:t>2</a:t>
              </a:r>
              <a:endParaRPr lang="el-GR" b="1" baseline="-25000">
                <a:latin typeface="Arial" charset="0"/>
                <a:cs typeface="Arial" charset="0"/>
              </a:endParaRPr>
            </a:p>
          </p:txBody>
        </p:sp>
      </p:grpSp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НЕРАСТВОРИМЫЕ АНОДНЫЕ МАТЕРИАЛЫ В ЭФМ-АППАРАТАХ</a:t>
            </a:r>
          </a:p>
        </p:txBody>
      </p:sp>
      <p:sp>
        <p:nvSpPr>
          <p:cNvPr id="72707" name="Text Box 27"/>
          <p:cNvSpPr txBox="1">
            <a:spLocks noChangeArrowheads="1"/>
          </p:cNvSpPr>
          <p:nvPr/>
        </p:nvSpPr>
        <p:spPr bwMode="auto">
          <a:xfrm>
            <a:off x="166688" y="1944688"/>
            <a:ext cx="8785225" cy="1339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nstantia" pitchFamily="18" charset="0"/>
              </a:rPr>
              <a:t>Ti</a:t>
            </a:r>
            <a:r>
              <a:rPr lang="en-US" sz="3200" b="1">
                <a:latin typeface="Constantia" pitchFamily="18" charset="0"/>
                <a:cs typeface="Tahoma" pitchFamily="34" charset="0"/>
              </a:rPr>
              <a:t>·(TiO</a:t>
            </a:r>
            <a:r>
              <a:rPr lang="en-US" sz="3200" b="1" baseline="-25000">
                <a:latin typeface="Constantia" pitchFamily="18" charset="0"/>
                <a:cs typeface="Tahoma" pitchFamily="34" charset="0"/>
              </a:rPr>
              <a:t>2</a:t>
            </a:r>
            <a:r>
              <a:rPr lang="en-US" sz="3200" b="1">
                <a:latin typeface="Constantia" pitchFamily="18" charset="0"/>
              </a:rPr>
              <a:t>·IrO</a:t>
            </a:r>
            <a:r>
              <a:rPr lang="en-US" sz="3200" b="1" baseline="-25000">
                <a:latin typeface="Constantia" pitchFamily="18" charset="0"/>
              </a:rPr>
              <a:t>2</a:t>
            </a:r>
            <a:r>
              <a:rPr lang="en-US" sz="3200" b="1">
                <a:latin typeface="Constantia" pitchFamily="18" charset="0"/>
              </a:rPr>
              <a:t>) – Me</a:t>
            </a:r>
            <a:r>
              <a:rPr lang="en-US" sz="3200" b="1" baseline="-25000">
                <a:latin typeface="Constantia" pitchFamily="18" charset="0"/>
              </a:rPr>
              <a:t>I</a:t>
            </a:r>
            <a:r>
              <a:rPr lang="en-US" sz="3200" b="1">
                <a:latin typeface="Constantia" pitchFamily="18" charset="0"/>
              </a:rPr>
              <a:t>O</a:t>
            </a:r>
            <a:r>
              <a:rPr lang="en-US" sz="3200" b="1" baseline="-25000">
                <a:latin typeface="Constantia" pitchFamily="18" charset="0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Constantia" pitchFamily="18" charset="0"/>
              </a:rPr>
              <a:t>Me</a:t>
            </a:r>
            <a:r>
              <a:rPr lang="en-US" sz="3200" b="1" baseline="-25000">
                <a:latin typeface="Constantia" pitchFamily="18" charset="0"/>
              </a:rPr>
              <a:t>I</a:t>
            </a:r>
            <a:r>
              <a:rPr lang="en-US" sz="3200" b="1">
                <a:latin typeface="Constantia" pitchFamily="18" charset="0"/>
              </a:rPr>
              <a:t> = Mn, Sn, Pb – </a:t>
            </a:r>
            <a:r>
              <a:rPr lang="ru-RU" sz="3200" b="1">
                <a:latin typeface="Constantia" pitchFamily="18" charset="0"/>
              </a:rPr>
              <a:t>кислые растворы</a:t>
            </a:r>
            <a:endParaRPr lang="en-US" sz="3200" b="1" baseline="-25000">
              <a:latin typeface="Constantia" pitchFamily="18" charset="0"/>
            </a:endParaRPr>
          </a:p>
        </p:txBody>
      </p:sp>
      <p:sp>
        <p:nvSpPr>
          <p:cNvPr id="72708" name="Text Box 28"/>
          <p:cNvSpPr txBox="1">
            <a:spLocks noChangeArrowheads="1"/>
          </p:cNvSpPr>
          <p:nvPr/>
        </p:nvSpPr>
        <p:spPr bwMode="auto">
          <a:xfrm>
            <a:off x="166688" y="4051300"/>
            <a:ext cx="8785225" cy="1339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nstantia" pitchFamily="18" charset="0"/>
              </a:rPr>
              <a:t>Ti</a:t>
            </a:r>
            <a:r>
              <a:rPr lang="en-US" sz="3200" b="1">
                <a:latin typeface="Constantia" pitchFamily="18" charset="0"/>
                <a:cs typeface="Tahoma" pitchFamily="34" charset="0"/>
              </a:rPr>
              <a:t>·(TiO</a:t>
            </a:r>
            <a:r>
              <a:rPr lang="en-US" sz="3200" b="1" baseline="-25000">
                <a:latin typeface="Constantia" pitchFamily="18" charset="0"/>
                <a:cs typeface="Tahoma" pitchFamily="34" charset="0"/>
              </a:rPr>
              <a:t>2</a:t>
            </a:r>
            <a:r>
              <a:rPr lang="en-US" sz="3200" b="1">
                <a:latin typeface="Constantia" pitchFamily="18" charset="0"/>
              </a:rPr>
              <a:t>·RuO</a:t>
            </a:r>
            <a:r>
              <a:rPr lang="en-US" sz="3200" b="1" baseline="-25000">
                <a:latin typeface="Constantia" pitchFamily="18" charset="0"/>
              </a:rPr>
              <a:t>2</a:t>
            </a:r>
            <a:r>
              <a:rPr lang="en-US" sz="3200" b="1">
                <a:latin typeface="Constantia" pitchFamily="18" charset="0"/>
              </a:rPr>
              <a:t>) – Me</a:t>
            </a:r>
            <a:r>
              <a:rPr lang="en-US" sz="3200" b="1" baseline="-25000">
                <a:latin typeface="Constantia" pitchFamily="18" charset="0"/>
              </a:rPr>
              <a:t>II</a:t>
            </a:r>
            <a:r>
              <a:rPr lang="en-US" sz="3200" b="1">
                <a:latin typeface="Constantia" pitchFamily="18" charset="0"/>
              </a:rPr>
              <a:t>O</a:t>
            </a:r>
            <a:r>
              <a:rPr lang="en-US" sz="3200" b="1" baseline="-25000">
                <a:latin typeface="Constantia" pitchFamily="18" charset="0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Constantia" pitchFamily="18" charset="0"/>
              </a:rPr>
              <a:t>Me</a:t>
            </a:r>
            <a:r>
              <a:rPr lang="en-US" sz="3200" b="1" baseline="-25000">
                <a:latin typeface="Constantia" pitchFamily="18" charset="0"/>
              </a:rPr>
              <a:t>II</a:t>
            </a:r>
            <a:r>
              <a:rPr lang="en-US" sz="3200" b="1">
                <a:latin typeface="Constantia" pitchFamily="18" charset="0"/>
              </a:rPr>
              <a:t> = Co, Ni, Fe – </a:t>
            </a:r>
            <a:r>
              <a:rPr lang="ru-RU" sz="3200" b="1">
                <a:latin typeface="Constantia" pitchFamily="18" charset="0"/>
              </a:rPr>
              <a:t>щелочные растворы</a:t>
            </a:r>
            <a:endParaRPr lang="en-US" sz="3200" b="1" baseline="-25000">
              <a:latin typeface="Constantia" pitchFamily="18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/>
        </p:nvSpPr>
        <p:spPr bwMode="auto">
          <a:xfrm>
            <a:off x="-15875" y="59499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ПАТЕНТА РФ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388" y="1952625"/>
            <a:ext cx="1524000" cy="14779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ЗАРЯД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ζ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+/-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РАЗМЕР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мкм</a:t>
            </a: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0899" name="TextBox 12"/>
          <p:cNvSpPr txBox="1">
            <a:spLocks noChangeArrowheads="1"/>
          </p:cNvSpPr>
          <p:nvPr/>
        </p:nvSpPr>
        <p:spPr bwMode="auto">
          <a:xfrm>
            <a:off x="5508625" y="1031875"/>
            <a:ext cx="338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FF0000"/>
                </a:solidFill>
              </a:rPr>
              <a:t> Электрофлотация</a:t>
            </a:r>
          </a:p>
        </p:txBody>
      </p:sp>
      <p:sp>
        <p:nvSpPr>
          <p:cNvPr id="80900" name="TextBox 13"/>
          <p:cNvSpPr txBox="1">
            <a:spLocks noChangeArrowheads="1"/>
          </p:cNvSpPr>
          <p:nvPr/>
        </p:nvSpPr>
        <p:spPr bwMode="auto">
          <a:xfrm>
            <a:off x="5508625" y="1897063"/>
            <a:ext cx="3635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/>
              <a:t> Напорная флотация</a:t>
            </a:r>
          </a:p>
        </p:txBody>
      </p:sp>
      <p:sp>
        <p:nvSpPr>
          <p:cNvPr id="80901" name="TextBox 14"/>
          <p:cNvSpPr txBox="1">
            <a:spLocks noChangeArrowheads="1"/>
          </p:cNvSpPr>
          <p:nvPr/>
        </p:nvSpPr>
        <p:spPr bwMode="auto">
          <a:xfrm>
            <a:off x="5508625" y="2905125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FF0000"/>
                </a:solidFill>
              </a:rPr>
              <a:t> Фильтрация</a:t>
            </a:r>
          </a:p>
        </p:txBody>
      </p:sp>
      <p:sp>
        <p:nvSpPr>
          <p:cNvPr id="80902" name="TextBox 16"/>
          <p:cNvSpPr txBox="1">
            <a:spLocks noChangeArrowheads="1"/>
          </p:cNvSpPr>
          <p:nvPr/>
        </p:nvSpPr>
        <p:spPr bwMode="auto">
          <a:xfrm>
            <a:off x="5508625" y="3840163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/>
              <a:t> Седиментация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5" y="908050"/>
            <a:ext cx="2971800" cy="36004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Технологические параметры: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Продолжительность процесса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Расход электроэнергии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Расход реагентов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Степень извлечения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388" y="292100"/>
            <a:ext cx="8496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УПРАВЛЕНИЕ ТЕХНОЛОГИЧЕСКИМИ ПАРАМЕТРАМИ ПРОЦЕССА:</a:t>
            </a:r>
            <a:endParaRPr lang="ru-RU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63" y="6176963"/>
            <a:ext cx="5905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ЭКОНОМИЧЕСКАЯ ЭФФЕКТИВНОСТЬ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МАКСИМАЛЬНАЯ ПОЛНОТА ИЗВЛЕЧЕНИЯ</a:t>
            </a:r>
          </a:p>
        </p:txBody>
      </p:sp>
      <p:sp>
        <p:nvSpPr>
          <p:cNvPr id="80906" name="TextBox 2"/>
          <p:cNvSpPr txBox="1">
            <a:spLocks noChangeArrowheads="1"/>
          </p:cNvSpPr>
          <p:nvPr/>
        </p:nvSpPr>
        <p:spPr bwMode="auto">
          <a:xfrm>
            <a:off x="179388" y="4614863"/>
            <a:ext cx="8785225" cy="147796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 Выбор технологического режима процесса (</a:t>
            </a:r>
            <a:r>
              <a:rPr lang="el-GR">
                <a:latin typeface="Calibri" pitchFamily="34" charset="0"/>
                <a:cs typeface="Calibri" pitchFamily="34" charset="0"/>
              </a:rPr>
              <a:t>τ</a:t>
            </a:r>
            <a:r>
              <a:rPr lang="ru-RU" baseline="-25000">
                <a:latin typeface="Calibri" pitchFamily="34" charset="0"/>
                <a:cs typeface="Calibri" pitchFamily="34" charset="0"/>
              </a:rPr>
              <a:t>эф</a:t>
            </a:r>
            <a:r>
              <a:rPr lang="ru-RU">
                <a:latin typeface="Calibri" pitchFamily="34" charset="0"/>
                <a:cs typeface="Calibri" pitchFamily="34" charset="0"/>
              </a:rPr>
              <a:t>, </a:t>
            </a:r>
            <a:r>
              <a:rPr lang="en-US">
                <a:latin typeface="Calibri" pitchFamily="34" charset="0"/>
                <a:cs typeface="Calibri" pitchFamily="34" charset="0"/>
              </a:rPr>
              <a:t>i</a:t>
            </a:r>
            <a:r>
              <a:rPr lang="ru-RU" baseline="-25000">
                <a:latin typeface="Calibri" pitchFamily="34" charset="0"/>
                <a:cs typeface="Calibri" pitchFamily="34" charset="0"/>
              </a:rPr>
              <a:t>об</a:t>
            </a:r>
            <a:r>
              <a:rPr lang="ru-RU"/>
              <a:t>);</a:t>
            </a:r>
          </a:p>
          <a:p>
            <a:r>
              <a:rPr lang="ru-RU"/>
              <a:t>2. Выбор оптимальных параметров процесса (рН, С(</a:t>
            </a:r>
            <a:r>
              <a:rPr lang="en-US"/>
              <a:t>Me</a:t>
            </a:r>
            <a:r>
              <a:rPr lang="en-US" baseline="30000"/>
              <a:t>n+</a:t>
            </a:r>
            <a:r>
              <a:rPr lang="en-US"/>
              <a:t>)</a:t>
            </a:r>
            <a:r>
              <a:rPr lang="ru-RU"/>
              <a:t>,</a:t>
            </a:r>
            <a:r>
              <a:rPr lang="en-US"/>
              <a:t> C(An</a:t>
            </a:r>
            <a:r>
              <a:rPr lang="en-US" baseline="30000"/>
              <a:t>m-</a:t>
            </a:r>
            <a:r>
              <a:rPr lang="en-US"/>
              <a:t>)</a:t>
            </a:r>
            <a:r>
              <a:rPr lang="ru-RU"/>
              <a:t>, С(флок-т)); </a:t>
            </a:r>
          </a:p>
          <a:p>
            <a:r>
              <a:rPr lang="ru-RU"/>
              <a:t>3. Выбор флокулянта (анионный, катионный неионный);</a:t>
            </a:r>
          </a:p>
          <a:p>
            <a:r>
              <a:rPr lang="ru-RU"/>
              <a:t>4. Адаптация  к температурному режиму процесса  (20 – 90 </a:t>
            </a:r>
            <a:r>
              <a:rPr lang="ru-RU">
                <a:latin typeface="Calibri" pitchFamily="34" charset="0"/>
                <a:cs typeface="Calibri" pitchFamily="34" charset="0"/>
              </a:rPr>
              <a:t>⁰</a:t>
            </a:r>
            <a:r>
              <a:rPr lang="ru-RU"/>
              <a:t>С);</a:t>
            </a:r>
          </a:p>
          <a:p>
            <a:r>
              <a:rPr lang="ru-RU"/>
              <a:t>5. Подбор мембранного фильтра с оптимальными характеристиками.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1763713" y="2328863"/>
            <a:ext cx="649287" cy="719137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F3946-33E9-4760-BEA8-617B969EA8C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3ECCB-0C3C-4679-BB58-17585755A071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107950" y="333375"/>
            <a:ext cx="8785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ЭФФЕКТИВНОСТЬ УДАЛЕНИЯ ДИСПЕРСНОЙ ФАЗЫ ГИДРОКСИДОВ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Cu, Ni, Fe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ИЗ СИСТЕМЫ </a:t>
            </a:r>
          </a:p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 –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МАСЛО – ПАВ –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Me(OH)n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7618" name="Group 34"/>
          <p:cNvGraphicFramePr>
            <a:graphicFrameLocks noGrp="1"/>
          </p:cNvGraphicFramePr>
          <p:nvPr/>
        </p:nvGraphicFramePr>
        <p:xfrm>
          <a:off x="179388" y="1525588"/>
          <a:ext cx="8856662" cy="3656013"/>
        </p:xfrm>
        <a:graphic>
          <a:graphicData uri="http://schemas.openxmlformats.org/drawingml/2006/table">
            <a:tbl>
              <a:tblPr/>
              <a:tblGrid>
                <a:gridCol w="1800225"/>
                <a:gridCol w="2160587"/>
                <a:gridCol w="2592388"/>
                <a:gridCol w="2303462"/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Осаждение (отстаивание)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Микрофильтрация 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=0,1-1 мкм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Электрофлотация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 –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МАСЛО – ПАВ –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Cu(OH)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Cu: 22 %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Орг.: 45-50 %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Затруднена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(2, 3 цикл)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Cu: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Орг.: 87 %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 –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МАСЛО – ПАВ –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Ni(OH)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Ni: 30 %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Орг.: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Затруднена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(2, 3 цикл)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Ni: 96 %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Орг.: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 –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МАСЛО – ПАВ –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Fe(OH)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Fe: 34 %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Орг.: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Затруднена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(2, 3 цикл)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Fe: 80 %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Орг.: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1" name="Text Box 30"/>
          <p:cNvSpPr txBox="1">
            <a:spLocks noChangeArrowheads="1"/>
          </p:cNvSpPr>
          <p:nvPr/>
        </p:nvSpPr>
        <p:spPr bwMode="auto">
          <a:xfrm>
            <a:off x="250825" y="5445125"/>
            <a:ext cx="3168650" cy="119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B5395"/>
                </a:solidFill>
                <a:latin typeface="Constantia" pitchFamily="18" charset="0"/>
              </a:rPr>
              <a:t>Условия: масло – 1 мг/л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B5395"/>
                </a:solidFill>
                <a:latin typeface="Constantia" pitchFamily="18" charset="0"/>
              </a:rPr>
              <a:t>              ПАВ – 5</a:t>
            </a:r>
            <a:r>
              <a:rPr lang="ru-RU" b="1">
                <a:solidFill>
                  <a:srgbClr val="0B5395"/>
                </a:solidFill>
              </a:rPr>
              <a:t>0</a:t>
            </a:r>
            <a:r>
              <a:rPr lang="ru-RU" b="1">
                <a:solidFill>
                  <a:srgbClr val="0B5395"/>
                </a:solidFill>
                <a:latin typeface="Constantia" pitchFamily="18" charset="0"/>
              </a:rPr>
              <a:t> мг/л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B5395"/>
                </a:solidFill>
                <a:latin typeface="Constantia" pitchFamily="18" charset="0"/>
              </a:rPr>
              <a:t>              </a:t>
            </a:r>
            <a:r>
              <a:rPr lang="en-US" b="1">
                <a:solidFill>
                  <a:srgbClr val="0B5395"/>
                </a:solidFill>
                <a:latin typeface="Constantia" pitchFamily="18" charset="0"/>
              </a:rPr>
              <a:t>C</a:t>
            </a:r>
            <a:r>
              <a:rPr lang="en-US" b="1" baseline="-25000">
                <a:solidFill>
                  <a:srgbClr val="0B5395"/>
                </a:solidFill>
                <a:latin typeface="Constantia" pitchFamily="18" charset="0"/>
              </a:rPr>
              <a:t>Me</a:t>
            </a:r>
            <a:r>
              <a:rPr lang="en-US" b="1">
                <a:solidFill>
                  <a:srgbClr val="0B5395"/>
                </a:solidFill>
                <a:latin typeface="Constantia" pitchFamily="18" charset="0"/>
              </a:rPr>
              <a:t> = 50</a:t>
            </a:r>
            <a:r>
              <a:rPr lang="ru-RU" b="1">
                <a:solidFill>
                  <a:srgbClr val="0B5395"/>
                </a:solidFill>
                <a:latin typeface="Constantia" pitchFamily="18" charset="0"/>
              </a:rPr>
              <a:t> мг/л</a:t>
            </a:r>
          </a:p>
        </p:txBody>
      </p:sp>
      <p:sp>
        <p:nvSpPr>
          <p:cNvPr id="92192" name="Text Box 31"/>
          <p:cNvSpPr txBox="1">
            <a:spLocks noChangeArrowheads="1"/>
          </p:cNvSpPr>
          <p:nvPr/>
        </p:nvSpPr>
        <p:spPr bwMode="auto">
          <a:xfrm>
            <a:off x="4211638" y="5445125"/>
            <a:ext cx="1728787" cy="119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B5395"/>
                </a:solidFill>
                <a:latin typeface="Constantia" pitchFamily="18" charset="0"/>
              </a:rPr>
              <a:t>pH = 9</a:t>
            </a:r>
            <a:endParaRPr lang="ru-RU" b="1">
              <a:solidFill>
                <a:srgbClr val="0B5395"/>
              </a:solidFill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B5395"/>
                </a:solidFill>
                <a:latin typeface="Constantia" pitchFamily="18" charset="0"/>
                <a:sym typeface="Symbol" pitchFamily="18" charset="2"/>
              </a:rPr>
              <a:t></a:t>
            </a:r>
            <a:r>
              <a:rPr lang="ru-RU" b="1" baseline="-25000">
                <a:solidFill>
                  <a:srgbClr val="0B5395"/>
                </a:solidFill>
                <a:latin typeface="Constantia" pitchFamily="18" charset="0"/>
                <a:sym typeface="Symbol" pitchFamily="18" charset="2"/>
              </a:rPr>
              <a:t>отс</a:t>
            </a:r>
            <a:r>
              <a:rPr lang="ru-RU" b="1">
                <a:solidFill>
                  <a:srgbClr val="0B5395"/>
                </a:solidFill>
                <a:latin typeface="Constantia" pitchFamily="18" charset="0"/>
              </a:rPr>
              <a:t> = 120 мин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B5395"/>
                </a:solidFill>
                <a:latin typeface="Constantia" pitchFamily="18" charset="0"/>
              </a:rPr>
              <a:t> </a:t>
            </a:r>
            <a:r>
              <a:rPr lang="ru-RU" b="1">
                <a:solidFill>
                  <a:srgbClr val="0B5395"/>
                </a:solidFill>
                <a:latin typeface="Constantia" pitchFamily="18" charset="0"/>
                <a:sym typeface="Symbol" pitchFamily="18" charset="2"/>
              </a:rPr>
              <a:t></a:t>
            </a:r>
            <a:r>
              <a:rPr lang="ru-RU" b="1" baseline="-25000">
                <a:solidFill>
                  <a:srgbClr val="0B5395"/>
                </a:solidFill>
                <a:latin typeface="Constantia" pitchFamily="18" charset="0"/>
                <a:sym typeface="Symbol" pitchFamily="18" charset="2"/>
              </a:rPr>
              <a:t>эф</a:t>
            </a:r>
            <a:r>
              <a:rPr lang="ru-RU" b="1">
                <a:solidFill>
                  <a:srgbClr val="0B5395"/>
                </a:solidFill>
                <a:latin typeface="Constantia" pitchFamily="18" charset="0"/>
              </a:rPr>
              <a:t> = 10 мин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63" y="928688"/>
          <a:ext cx="8215312" cy="5583238"/>
        </p:xfrm>
        <a:graphic>
          <a:graphicData uri="http://schemas.openxmlformats.org/drawingml/2006/table">
            <a:tbl>
              <a:tblPr/>
              <a:tblGrid>
                <a:gridCol w="2738437"/>
                <a:gridCol w="2738438"/>
                <a:gridCol w="2738437"/>
              </a:tblGrid>
              <a:tr h="268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Материал корпуса – нержавеющая сталь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Материал корпуса – полипропилен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Электрофлотатор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с вытяжным зонтом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9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Электрофлотатор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четырёхкамерный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Электрофлотатор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с устройством сбора и обезвоживания шлама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Передвижная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электрофлотационная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установка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2561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71625"/>
            <a:ext cx="24860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1571625"/>
            <a:ext cx="2500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7"/>
          <p:cNvPicPr>
            <a:picLocks noChangeAspect="1" noChangeArrowheads="1"/>
          </p:cNvPicPr>
          <p:nvPr/>
        </p:nvPicPr>
        <p:blipFill>
          <a:blip r:embed="rId4" cstate="print">
            <a:lum bright="24000" contrast="30000"/>
          </a:blip>
          <a:srcRect/>
          <a:stretch>
            <a:fillRect/>
          </a:stretch>
        </p:blipFill>
        <p:spPr bwMode="auto">
          <a:xfrm>
            <a:off x="6500813" y="1571625"/>
            <a:ext cx="17145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392613"/>
            <a:ext cx="2500312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19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357563" y="4429125"/>
            <a:ext cx="25003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4357688"/>
            <a:ext cx="177641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00063" y="0"/>
            <a:ext cx="80724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Конструкции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электрофлотационных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аппаратов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Группа 14"/>
          <p:cNvGrpSpPr>
            <a:grpSpLocks/>
          </p:cNvGrpSpPr>
          <p:nvPr/>
        </p:nvGrpSpPr>
        <p:grpSpPr bwMode="auto">
          <a:xfrm>
            <a:off x="3929063" y="1189038"/>
            <a:ext cx="5072062" cy="2190750"/>
            <a:chOff x="3929058" y="1188485"/>
            <a:chExt cx="5072098" cy="2191102"/>
          </a:xfrm>
        </p:grpSpPr>
        <p:pic>
          <p:nvPicPr>
            <p:cNvPr id="7578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9058" y="1199702"/>
              <a:ext cx="2571768" cy="189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188485"/>
              <a:ext cx="2428891" cy="191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929058" y="3071563"/>
              <a:ext cx="5072098" cy="3080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Завод «Салют», Москва, 2010 г.</a:t>
              </a:r>
            </a:p>
          </p:txBody>
        </p:sp>
      </p:grpSp>
      <p:grpSp>
        <p:nvGrpSpPr>
          <p:cNvPr id="75779" name="Группа 13"/>
          <p:cNvGrpSpPr>
            <a:grpSpLocks/>
          </p:cNvGrpSpPr>
          <p:nvPr/>
        </p:nvGrpSpPr>
        <p:grpSpPr bwMode="auto">
          <a:xfrm>
            <a:off x="142875" y="1214438"/>
            <a:ext cx="3571875" cy="3028950"/>
            <a:chOff x="142813" y="1214422"/>
            <a:chExt cx="3571931" cy="3028991"/>
          </a:xfrm>
        </p:grpSpPr>
        <p:pic>
          <p:nvPicPr>
            <p:cNvPr id="7578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13" y="1714480"/>
              <a:ext cx="3571900" cy="2528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42813" y="1214422"/>
              <a:ext cx="3571931" cy="5238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/>
                <a:t>Завод «Северный Пресс» Санкт-Петербург, 2010 г.</a:t>
              </a:r>
            </a:p>
          </p:txBody>
        </p:sp>
      </p:grpSp>
      <p:grpSp>
        <p:nvGrpSpPr>
          <p:cNvPr id="75780" name="Группа 15"/>
          <p:cNvGrpSpPr>
            <a:grpSpLocks/>
          </p:cNvGrpSpPr>
          <p:nvPr/>
        </p:nvGrpSpPr>
        <p:grpSpPr bwMode="auto">
          <a:xfrm>
            <a:off x="642938" y="3643313"/>
            <a:ext cx="8220075" cy="3106737"/>
            <a:chOff x="642910" y="3643314"/>
            <a:chExt cx="8219469" cy="3106576"/>
          </a:xfrm>
        </p:grpSpPr>
        <p:pic>
          <p:nvPicPr>
            <p:cNvPr id="7578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4876" y="3643314"/>
              <a:ext cx="4147503" cy="310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143038" y="5000556"/>
              <a:ext cx="1500077" cy="1200088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Завод</a:t>
              </a:r>
              <a:b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«Рубин», Москва, 2011 г.</a:t>
              </a:r>
            </a:p>
          </p:txBody>
        </p:sp>
        <p:pic>
          <p:nvPicPr>
            <p:cNvPr id="7578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10" y="4572008"/>
              <a:ext cx="2428892" cy="215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001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примеры  промышленной  реализации  </a:t>
            </a:r>
            <a:r>
              <a:rPr lang="ru-RU" sz="18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электрофлотоционной</a:t>
            </a:r>
            <a:r>
              <a:rPr lang="ru-RU" sz="1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технологий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очистки  сточных  вод  гальванического  производства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BE594-9913-4321-A154-87C6AB9FAAE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96752"/>
            <a:ext cx="5328592" cy="720080"/>
          </a:xfrm>
        </p:spPr>
        <p:txBody>
          <a:bodyPr/>
          <a:lstStyle/>
          <a:p>
            <a:pPr>
              <a:defRPr/>
            </a:pPr>
            <a:r>
              <a:rPr lang="ru-RU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 «Рубин», 2011 г.</a:t>
            </a:r>
            <a:endParaRPr lang="ru-RU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6803" name="Группа 4"/>
          <p:cNvGrpSpPr>
            <a:grpSpLocks/>
          </p:cNvGrpSpPr>
          <p:nvPr/>
        </p:nvGrpSpPr>
        <p:grpSpPr bwMode="auto">
          <a:xfrm>
            <a:off x="179388" y="981075"/>
            <a:ext cx="3024187" cy="3024188"/>
            <a:chOff x="323528" y="1196752"/>
            <a:chExt cx="3312368" cy="3061228"/>
          </a:xfrm>
        </p:grpSpPr>
        <p:pic>
          <p:nvPicPr>
            <p:cNvPr id="76815" name="Picture 2" descr="C:\Users\ABV\Desktop\Артёму\РУБИН\22022011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196752"/>
              <a:ext cx="3312368" cy="2484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23528" y="3645734"/>
              <a:ext cx="3312368" cy="6122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latin typeface="Arial" charset="0"/>
                </a:rPr>
                <a:t>Щит управления очистными сооружениями</a:t>
              </a:r>
            </a:p>
          </p:txBody>
        </p:sp>
      </p:grpSp>
      <p:grpSp>
        <p:nvGrpSpPr>
          <p:cNvPr id="76804" name="Группа 7"/>
          <p:cNvGrpSpPr>
            <a:grpSpLocks/>
          </p:cNvGrpSpPr>
          <p:nvPr/>
        </p:nvGrpSpPr>
        <p:grpSpPr bwMode="auto">
          <a:xfrm>
            <a:off x="3348038" y="2205038"/>
            <a:ext cx="3095625" cy="4473575"/>
            <a:chOff x="5652120" y="1052736"/>
            <a:chExt cx="3096344" cy="4473788"/>
          </a:xfrm>
        </p:grpSpPr>
        <p:pic>
          <p:nvPicPr>
            <p:cNvPr id="76813" name="Picture 3" descr="C:\Users\ABV\Desktop\Артёму\РУБИН\2202201100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1052736"/>
              <a:ext cx="3078342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4" name="TextBox 6"/>
            <p:cNvSpPr txBox="1">
              <a:spLocks noChangeArrowheads="1"/>
            </p:cNvSpPr>
            <p:nvPr/>
          </p:nvSpPr>
          <p:spPr bwMode="auto">
            <a:xfrm>
              <a:off x="5652120" y="5157192"/>
              <a:ext cx="3096344" cy="3693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/>
                <a:t>Электрофлотатор 10 м</a:t>
              </a:r>
              <a:r>
                <a:rPr lang="ru-RU" b="1" baseline="30000"/>
                <a:t>3</a:t>
              </a:r>
              <a:r>
                <a:rPr lang="ru-RU" b="1"/>
                <a:t>/ч</a:t>
              </a:r>
            </a:p>
          </p:txBody>
        </p:sp>
      </p:grpSp>
      <p:grpSp>
        <p:nvGrpSpPr>
          <p:cNvPr id="76805" name="Группа 10"/>
          <p:cNvGrpSpPr>
            <a:grpSpLocks/>
          </p:cNvGrpSpPr>
          <p:nvPr/>
        </p:nvGrpSpPr>
        <p:grpSpPr bwMode="auto">
          <a:xfrm>
            <a:off x="179388" y="4111625"/>
            <a:ext cx="3024187" cy="2557463"/>
            <a:chOff x="323528" y="4067780"/>
            <a:chExt cx="3024336" cy="2558172"/>
          </a:xfrm>
        </p:grpSpPr>
        <p:pic>
          <p:nvPicPr>
            <p:cNvPr id="76811" name="Picture 4" descr="C:\Users\ABV\Desktop\Артёму\РУБИН\2202201102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357700"/>
              <a:ext cx="3024336" cy="22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23528" y="4067780"/>
              <a:ext cx="3024336" cy="3699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bg1"/>
                  </a:solidFill>
                  <a:latin typeface="Arial" charset="0"/>
                </a:rPr>
                <a:t>Фильтры механические</a:t>
              </a:r>
            </a:p>
          </p:txBody>
        </p:sp>
      </p:grpSp>
      <p:grpSp>
        <p:nvGrpSpPr>
          <p:cNvPr id="76806" name="Группа 14"/>
          <p:cNvGrpSpPr>
            <a:grpSpLocks/>
          </p:cNvGrpSpPr>
          <p:nvPr/>
        </p:nvGrpSpPr>
        <p:grpSpPr bwMode="auto">
          <a:xfrm>
            <a:off x="6588125" y="2205038"/>
            <a:ext cx="2411413" cy="4464050"/>
            <a:chOff x="6732240" y="1891050"/>
            <a:chExt cx="2411760" cy="4465599"/>
          </a:xfrm>
        </p:grpSpPr>
        <p:pic>
          <p:nvPicPr>
            <p:cNvPr id="76809" name="Picture 6" descr="C:\Users\ABV\Desktop\Артёму\РУБИН\2202201101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2899412"/>
              <a:ext cx="2411760" cy="34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732240" y="1891050"/>
              <a:ext cx="2411760" cy="10163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err="1">
                  <a:latin typeface="Arial" charset="0"/>
                </a:rPr>
                <a:t>Электро-флотатор</a:t>
              </a:r>
              <a:r>
                <a:rPr lang="ru-RU" sz="2000" b="1" dirty="0">
                  <a:latin typeface="Arial" charset="0"/>
                </a:rPr>
                <a:t> </a:t>
              </a:r>
              <a:br>
                <a:rPr lang="ru-RU" sz="2000" b="1" dirty="0">
                  <a:latin typeface="Arial" charset="0"/>
                </a:rPr>
              </a:br>
              <a:r>
                <a:rPr lang="ru-RU" sz="2000" b="1" dirty="0">
                  <a:latin typeface="Arial" charset="0"/>
                </a:rPr>
                <a:t>5 м</a:t>
              </a:r>
              <a:r>
                <a:rPr lang="ru-RU" sz="2000" b="1" baseline="30000" dirty="0">
                  <a:latin typeface="Arial" charset="0"/>
                </a:rPr>
                <a:t>3</a:t>
              </a:r>
              <a:r>
                <a:rPr lang="ru-RU" sz="2000" b="1" dirty="0">
                  <a:latin typeface="Arial" charset="0"/>
                </a:rPr>
                <a:t>/ч</a:t>
              </a:r>
            </a:p>
          </p:txBody>
        </p:sp>
      </p:grpSp>
      <p:sp>
        <p:nvSpPr>
          <p:cNvPr id="15" name="Заголовок 2"/>
          <p:cNvSpPr txBox="1">
            <a:spLocks/>
          </p:cNvSpPr>
          <p:nvPr/>
        </p:nvSpPr>
        <p:spPr bwMode="auto">
          <a:xfrm>
            <a:off x="457200" y="0"/>
            <a:ext cx="8305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примеры  промышленной  реализации  </a:t>
            </a:r>
            <a:r>
              <a:rPr lang="ru-RU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электрофлотоционной</a:t>
            </a:r>
            <a:r>
              <a:rPr lang="ru-RU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  технологий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</a:br>
            <a:r>
              <a:rPr lang="ru-RU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очистки  сточных  вод  гальванического  производства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BE594-9913-4321-A154-87C6AB9FAAE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70" name="Rectangle 66"/>
          <p:cNvSpPr>
            <a:spLocks noChangeArrowheads="1"/>
          </p:cNvSpPr>
          <p:nvPr/>
        </p:nvSpPr>
        <p:spPr bwMode="auto">
          <a:xfrm>
            <a:off x="107950" y="188913"/>
            <a:ext cx="8883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ОБЪЕКТЫ ПРИМЕНЕНИЯ ТЕХНОЛОГИЙ: 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жидкие техногенные отходы электрохимических и смежных производств</a:t>
            </a:r>
          </a:p>
        </p:txBody>
      </p:sp>
      <p:sp>
        <p:nvSpPr>
          <p:cNvPr id="200771" name="Text Box 67"/>
          <p:cNvSpPr txBox="1">
            <a:spLocks noChangeArrowheads="1"/>
          </p:cNvSpPr>
          <p:nvPr/>
        </p:nvSpPr>
        <p:spPr bwMode="auto">
          <a:xfrm>
            <a:off x="3132138" y="2274888"/>
            <a:ext cx="2605087" cy="31702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ОСНОВНЫЕ ИСТОЧНИКИ ЗАГРЯЗНЕНИЯ ВОДНЫХ ЭКОСИСТЕМ ТЯЖЁЛЫМИ И ЦВЕТНЫМИ МЕТАЛЛАМИ: </a:t>
            </a:r>
            <a:br>
              <a:rPr lang="ru-RU" b="1" dirty="0">
                <a:solidFill>
                  <a:srgbClr val="FF0000"/>
                </a:solidFill>
                <a:latin typeface="+mn-lt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Cu, Ni, Zn, Cr,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Al, Fe,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Ti, Co, Se, Te, Bi,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0772" name="Text Box 68"/>
          <p:cNvSpPr txBox="1">
            <a:spLocks noChangeArrowheads="1"/>
          </p:cNvSpPr>
          <p:nvPr/>
        </p:nvSpPr>
        <p:spPr bwMode="auto">
          <a:xfrm>
            <a:off x="214313" y="1557338"/>
            <a:ext cx="2700337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ЦЕХА, УЧАСТКИ, ЛИНИИ ГАЛЬВАНИЧЕСКИХ ПРОИЗВОДСТВ</a:t>
            </a:r>
          </a:p>
        </p:txBody>
      </p:sp>
      <p:sp>
        <p:nvSpPr>
          <p:cNvPr id="200773" name="Text Box 69"/>
          <p:cNvSpPr txBox="1">
            <a:spLocks noChangeArrowheads="1"/>
          </p:cNvSpPr>
          <p:nvPr/>
        </p:nvSpPr>
        <p:spPr bwMode="auto">
          <a:xfrm>
            <a:off x="214313" y="3143250"/>
            <a:ext cx="2700337" cy="1477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ПРОИЗВОДСТВА ИЗДЕНИЙ ИЗ МЕТАЛЛА (ОБРАБОТКА ПОВЕРХНОСТИ)</a:t>
            </a:r>
          </a:p>
        </p:txBody>
      </p:sp>
      <p:sp>
        <p:nvSpPr>
          <p:cNvPr id="200774" name="Text Box 70"/>
          <p:cNvSpPr txBox="1">
            <a:spLocks noChangeArrowheads="1"/>
          </p:cNvSpPr>
          <p:nvPr/>
        </p:nvSpPr>
        <p:spPr bwMode="auto">
          <a:xfrm>
            <a:off x="214313" y="5143500"/>
            <a:ext cx="2714625" cy="1477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ЦЕХА, УЧАСТКИ, ЛИНИИ ЭЛЕКТРОХИМИ-ЧЕСКОЙ РАЗМЕРНОЙ ОБРАБОТКИ</a:t>
            </a:r>
          </a:p>
        </p:txBody>
      </p:sp>
      <p:sp>
        <p:nvSpPr>
          <p:cNvPr id="200775" name="Text Box 71"/>
          <p:cNvSpPr txBox="1">
            <a:spLocks noChangeArrowheads="1"/>
          </p:cNvSpPr>
          <p:nvPr/>
        </p:nvSpPr>
        <p:spPr bwMode="auto">
          <a:xfrm>
            <a:off x="6000750" y="1557338"/>
            <a:ext cx="2786063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ПРОИЗВОДСТВА ПЕЧАТНЫХ ПЛАТ ЭЛЕКТРОННОЙ ТЕХНИКИ</a:t>
            </a:r>
          </a:p>
        </p:txBody>
      </p:sp>
      <p:sp>
        <p:nvSpPr>
          <p:cNvPr id="200776" name="Text Box 72"/>
          <p:cNvSpPr txBox="1">
            <a:spLocks noChangeArrowheads="1"/>
          </p:cNvSpPr>
          <p:nvPr/>
        </p:nvSpPr>
        <p:spPr bwMode="auto">
          <a:xfrm>
            <a:off x="6000750" y="3357563"/>
            <a:ext cx="2786063" cy="92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ПРОИЗВОДСТВА ПОЛУПРОВОДНИКО-ВЫХ МАТЕРИАЛОВ</a:t>
            </a:r>
          </a:p>
        </p:txBody>
      </p:sp>
      <p:sp>
        <p:nvSpPr>
          <p:cNvPr id="200777" name="Text Box 73"/>
          <p:cNvSpPr txBox="1">
            <a:spLocks noChangeArrowheads="1"/>
          </p:cNvSpPr>
          <p:nvPr/>
        </p:nvSpPr>
        <p:spPr bwMode="auto">
          <a:xfrm>
            <a:off x="6000750" y="5000625"/>
            <a:ext cx="2857500" cy="1200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ПРОИЗВОДСТВА ХИМИЧЕСКИХ ИСТОЧНИКОВ ЭНЕРГИИ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107950" y="44450"/>
            <a:ext cx="8883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НАПРАВЛЕНИЯ ПРИМЕНЕНИЯ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ЭФМ-ПРОЦЕССОВ</a:t>
            </a:r>
          </a:p>
        </p:txBody>
      </p:sp>
      <p:sp>
        <p:nvSpPr>
          <p:cNvPr id="211974" name="Freeform 6"/>
          <p:cNvSpPr>
            <a:spLocks/>
          </p:cNvSpPr>
          <p:nvPr/>
        </p:nvSpPr>
        <p:spPr bwMode="auto">
          <a:xfrm>
            <a:off x="3840163" y="1244600"/>
            <a:ext cx="5268912" cy="5568950"/>
          </a:xfrm>
          <a:custGeom>
            <a:avLst/>
            <a:gdLst/>
            <a:ahLst/>
            <a:cxnLst>
              <a:cxn ang="0">
                <a:pos x="461" y="3508"/>
              </a:cxn>
              <a:cxn ang="0">
                <a:pos x="553" y="2770"/>
              </a:cxn>
              <a:cxn ang="0">
                <a:pos x="1216" y="2298"/>
              </a:cxn>
              <a:cxn ang="0">
                <a:pos x="1504" y="1601"/>
              </a:cxn>
              <a:cxn ang="0">
                <a:pos x="2028" y="1186"/>
              </a:cxn>
              <a:cxn ang="0">
                <a:pos x="2345" y="477"/>
              </a:cxn>
              <a:cxn ang="0">
                <a:pos x="3319" y="469"/>
              </a:cxn>
              <a:cxn ang="0">
                <a:pos x="3319" y="3508"/>
              </a:cxn>
              <a:cxn ang="0">
                <a:pos x="461" y="3508"/>
              </a:cxn>
            </a:cxnLst>
            <a:rect l="0" t="0" r="r" b="b"/>
            <a:pathLst>
              <a:path w="3319" h="3508">
                <a:moveTo>
                  <a:pt x="461" y="3508"/>
                </a:moveTo>
                <a:cubicBezTo>
                  <a:pt x="0" y="3385"/>
                  <a:pt x="427" y="2972"/>
                  <a:pt x="553" y="2770"/>
                </a:cubicBezTo>
                <a:cubicBezTo>
                  <a:pt x="757" y="2551"/>
                  <a:pt x="1012" y="2494"/>
                  <a:pt x="1216" y="2298"/>
                </a:cubicBezTo>
                <a:cubicBezTo>
                  <a:pt x="1420" y="2102"/>
                  <a:pt x="1326" y="1739"/>
                  <a:pt x="1504" y="1601"/>
                </a:cubicBezTo>
                <a:cubicBezTo>
                  <a:pt x="1682" y="1463"/>
                  <a:pt x="1876" y="1365"/>
                  <a:pt x="2028" y="1186"/>
                </a:cubicBezTo>
                <a:cubicBezTo>
                  <a:pt x="2168" y="999"/>
                  <a:pt x="2130" y="596"/>
                  <a:pt x="2345" y="477"/>
                </a:cubicBezTo>
                <a:cubicBezTo>
                  <a:pt x="2506" y="309"/>
                  <a:pt x="3266" y="0"/>
                  <a:pt x="3319" y="469"/>
                </a:cubicBezTo>
                <a:lnTo>
                  <a:pt x="3319" y="3508"/>
                </a:lnTo>
                <a:lnTo>
                  <a:pt x="461" y="350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0392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580" name="WordArt 7"/>
          <p:cNvSpPr>
            <a:spLocks noChangeAspect="1" noChangeArrowheads="1" noChangeShapeType="1" noTextEdit="1"/>
          </p:cNvSpPr>
          <p:nvPr/>
        </p:nvSpPr>
        <p:spPr bwMode="auto">
          <a:xfrm rot="-3840000">
            <a:off x="4586288" y="4997450"/>
            <a:ext cx="2832100" cy="269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731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Флотация (механическая)</a:t>
            </a:r>
          </a:p>
        </p:txBody>
      </p:sp>
      <p:sp>
        <p:nvSpPr>
          <p:cNvPr id="24581" name="WordArt 8"/>
          <p:cNvSpPr>
            <a:spLocks noChangeAspect="1" noChangeArrowheads="1" noChangeShapeType="1" noTextEdit="1"/>
          </p:cNvSpPr>
          <p:nvPr/>
        </p:nvSpPr>
        <p:spPr bwMode="auto">
          <a:xfrm rot="-2700000">
            <a:off x="5414963" y="5268913"/>
            <a:ext cx="2263775" cy="2143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Флотация (напорная)</a:t>
            </a:r>
          </a:p>
        </p:txBody>
      </p:sp>
      <p:sp>
        <p:nvSpPr>
          <p:cNvPr id="24582" name="Freeform 9"/>
          <p:cNvSpPr>
            <a:spLocks/>
          </p:cNvSpPr>
          <p:nvPr/>
        </p:nvSpPr>
        <p:spPr bwMode="auto">
          <a:xfrm>
            <a:off x="5364163" y="3859213"/>
            <a:ext cx="1725612" cy="2954337"/>
          </a:xfrm>
          <a:custGeom>
            <a:avLst/>
            <a:gdLst>
              <a:gd name="T0" fmla="*/ 0 w 1087"/>
              <a:gd name="T1" fmla="*/ 2147483647 h 1861"/>
              <a:gd name="T2" fmla="*/ 2147483647 w 1087"/>
              <a:gd name="T3" fmla="*/ 2147483647 h 1861"/>
              <a:gd name="T4" fmla="*/ 2147483647 w 1087"/>
              <a:gd name="T5" fmla="*/ 2147483647 h 1861"/>
              <a:gd name="T6" fmla="*/ 2147483647 w 1087"/>
              <a:gd name="T7" fmla="*/ 0 h 1861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1861"/>
              <a:gd name="T14" fmla="*/ 1087 w 1087"/>
              <a:gd name="T15" fmla="*/ 1861 h 18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1861">
                <a:moveTo>
                  <a:pt x="0" y="1861"/>
                </a:moveTo>
                <a:cubicBezTo>
                  <a:pt x="67" y="1693"/>
                  <a:pt x="274" y="1125"/>
                  <a:pt x="402" y="852"/>
                </a:cubicBezTo>
                <a:cubicBezTo>
                  <a:pt x="530" y="579"/>
                  <a:pt x="656" y="366"/>
                  <a:pt x="770" y="224"/>
                </a:cubicBezTo>
                <a:cubicBezTo>
                  <a:pt x="884" y="82"/>
                  <a:pt x="1021" y="47"/>
                  <a:pt x="1087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4583" name="Freeform 10"/>
          <p:cNvSpPr>
            <a:spLocks/>
          </p:cNvSpPr>
          <p:nvPr/>
        </p:nvSpPr>
        <p:spPr bwMode="auto">
          <a:xfrm>
            <a:off x="5364163" y="4608513"/>
            <a:ext cx="2246312" cy="2174875"/>
          </a:xfrm>
          <a:custGeom>
            <a:avLst/>
            <a:gdLst>
              <a:gd name="T0" fmla="*/ 0 w 1415"/>
              <a:gd name="T1" fmla="*/ 2147483647 h 1370"/>
              <a:gd name="T2" fmla="*/ 2147483647 w 1415"/>
              <a:gd name="T3" fmla="*/ 2147483647 h 1370"/>
              <a:gd name="T4" fmla="*/ 2147483647 w 1415"/>
              <a:gd name="T5" fmla="*/ 2147483647 h 1370"/>
              <a:gd name="T6" fmla="*/ 2147483647 w 1415"/>
              <a:gd name="T7" fmla="*/ 0 h 1370"/>
              <a:gd name="T8" fmla="*/ 0 60000 65536"/>
              <a:gd name="T9" fmla="*/ 0 60000 65536"/>
              <a:gd name="T10" fmla="*/ 0 60000 65536"/>
              <a:gd name="T11" fmla="*/ 0 60000 65536"/>
              <a:gd name="T12" fmla="*/ 0 w 1415"/>
              <a:gd name="T13" fmla="*/ 0 h 1370"/>
              <a:gd name="T14" fmla="*/ 1415 w 1415"/>
              <a:gd name="T15" fmla="*/ 1370 h 1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5" h="1370">
                <a:moveTo>
                  <a:pt x="0" y="1370"/>
                </a:moveTo>
                <a:cubicBezTo>
                  <a:pt x="118" y="1232"/>
                  <a:pt x="523" y="739"/>
                  <a:pt x="707" y="541"/>
                </a:cubicBezTo>
                <a:cubicBezTo>
                  <a:pt x="891" y="343"/>
                  <a:pt x="986" y="274"/>
                  <a:pt x="1104" y="184"/>
                </a:cubicBezTo>
                <a:cubicBezTo>
                  <a:pt x="1222" y="94"/>
                  <a:pt x="1350" y="38"/>
                  <a:pt x="1415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7000875" y="3068638"/>
            <a:ext cx="18923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гидрофобные частицы</a:t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</a:t>
            </a:r>
            <a:r>
              <a:rPr lang="en-US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100-500 мкм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7504113" y="4076700"/>
            <a:ext cx="1892300" cy="1069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реагенты-собиратели</a:t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=90-95 %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/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</a:t>
            </a:r>
            <a:r>
              <a:rPr lang="en-US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30-100 мкм</a:t>
            </a:r>
          </a:p>
        </p:txBody>
      </p:sp>
      <p:sp>
        <p:nvSpPr>
          <p:cNvPr id="24586" name="WordArt 14"/>
          <p:cNvSpPr>
            <a:spLocks noChangeAspect="1" noChangeArrowheads="1" noChangeShapeType="1" noTextEdit="1"/>
          </p:cNvSpPr>
          <p:nvPr/>
        </p:nvSpPr>
        <p:spPr bwMode="auto">
          <a:xfrm rot="1800000">
            <a:off x="107950" y="4724400"/>
            <a:ext cx="3467100" cy="33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729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Электрофлотомембранный процесс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107950" y="4868863"/>
            <a:ext cx="1892300" cy="1314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ионы тяжёлых и цветных металлов 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 гидроксиды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/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=97-99 %</a:t>
            </a:r>
          </a:p>
        </p:txBody>
      </p:sp>
      <p:sp>
        <p:nvSpPr>
          <p:cNvPr id="24588" name="Freeform 16"/>
          <p:cNvSpPr>
            <a:spLocks/>
          </p:cNvSpPr>
          <p:nvPr/>
        </p:nvSpPr>
        <p:spPr bwMode="auto">
          <a:xfrm>
            <a:off x="684213" y="4437063"/>
            <a:ext cx="3167062" cy="2376487"/>
          </a:xfrm>
          <a:custGeom>
            <a:avLst/>
            <a:gdLst>
              <a:gd name="T0" fmla="*/ 2147483647 w 1995"/>
              <a:gd name="T1" fmla="*/ 2147483647 h 1497"/>
              <a:gd name="T2" fmla="*/ 2147483647 w 1995"/>
              <a:gd name="T3" fmla="*/ 2147483647 h 1497"/>
              <a:gd name="T4" fmla="*/ 2147483647 w 1995"/>
              <a:gd name="T5" fmla="*/ 2147483647 h 1497"/>
              <a:gd name="T6" fmla="*/ 0 w 1995"/>
              <a:gd name="T7" fmla="*/ 0 h 1497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1497"/>
              <a:gd name="T14" fmla="*/ 1995 w 1995"/>
              <a:gd name="T15" fmla="*/ 1497 h 14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1497">
                <a:moveTo>
                  <a:pt x="1995" y="1497"/>
                </a:moveTo>
                <a:cubicBezTo>
                  <a:pt x="1753" y="1172"/>
                  <a:pt x="1512" y="847"/>
                  <a:pt x="1270" y="635"/>
                </a:cubicBezTo>
                <a:cubicBezTo>
                  <a:pt x="1028" y="423"/>
                  <a:pt x="756" y="333"/>
                  <a:pt x="544" y="227"/>
                </a:cubicBezTo>
                <a:cubicBezTo>
                  <a:pt x="332" y="121"/>
                  <a:pt x="166" y="60"/>
                  <a:pt x="0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4589" name="WordArt 17"/>
          <p:cNvSpPr>
            <a:spLocks noChangeAspect="1" noChangeArrowheads="1" noChangeShapeType="1" noTextEdit="1"/>
          </p:cNvSpPr>
          <p:nvPr/>
        </p:nvSpPr>
        <p:spPr bwMode="auto">
          <a:xfrm rot="2760000">
            <a:off x="1025525" y="3676650"/>
            <a:ext cx="2900363" cy="2460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850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Электрофлотационный процесс</a:t>
            </a:r>
          </a:p>
        </p:txBody>
      </p:sp>
      <p:sp>
        <p:nvSpPr>
          <p:cNvPr id="24590" name="Freeform 18"/>
          <p:cNvSpPr>
            <a:spLocks/>
          </p:cNvSpPr>
          <p:nvPr/>
        </p:nvSpPr>
        <p:spPr bwMode="auto">
          <a:xfrm>
            <a:off x="1252538" y="2743200"/>
            <a:ext cx="2576512" cy="3997325"/>
          </a:xfrm>
          <a:custGeom>
            <a:avLst/>
            <a:gdLst>
              <a:gd name="T0" fmla="*/ 2147483647 w 1623"/>
              <a:gd name="T1" fmla="*/ 2147483647 h 2518"/>
              <a:gd name="T2" fmla="*/ 2147483647 w 1623"/>
              <a:gd name="T3" fmla="*/ 2147483647 h 2518"/>
              <a:gd name="T4" fmla="*/ 2147483647 w 1623"/>
              <a:gd name="T5" fmla="*/ 2147483647 h 2518"/>
              <a:gd name="T6" fmla="*/ 2147483647 w 1623"/>
              <a:gd name="T7" fmla="*/ 2147483647 h 2518"/>
              <a:gd name="T8" fmla="*/ 0 w 1623"/>
              <a:gd name="T9" fmla="*/ 0 h 25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3"/>
              <a:gd name="T16" fmla="*/ 0 h 2518"/>
              <a:gd name="T17" fmla="*/ 1623 w 1623"/>
              <a:gd name="T18" fmla="*/ 2518 h 25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3" h="2518">
                <a:moveTo>
                  <a:pt x="1623" y="2518"/>
                </a:moveTo>
                <a:cubicBezTo>
                  <a:pt x="1571" y="2342"/>
                  <a:pt x="1421" y="1738"/>
                  <a:pt x="1308" y="1463"/>
                </a:cubicBezTo>
                <a:cubicBezTo>
                  <a:pt x="1195" y="1188"/>
                  <a:pt x="1061" y="1032"/>
                  <a:pt x="945" y="870"/>
                </a:cubicBezTo>
                <a:cubicBezTo>
                  <a:pt x="829" y="708"/>
                  <a:pt x="769" y="635"/>
                  <a:pt x="611" y="490"/>
                </a:cubicBezTo>
                <a:cubicBezTo>
                  <a:pt x="453" y="345"/>
                  <a:pt x="127" y="102"/>
                  <a:pt x="0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-36513" y="1268413"/>
            <a:ext cx="3168651" cy="1314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коллоидно-дисперсные частицы</a:t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</a:t>
            </a:r>
            <a:r>
              <a:rPr lang="en-US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5-100 мкм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 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=95-99 %</a:t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</a:b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</a:t>
            </a:r>
            <a:r>
              <a:rPr lang="en-US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0,1-5 мкм (в присутствии флокулянта)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 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=95-99,9 %</a:t>
            </a:r>
          </a:p>
        </p:txBody>
      </p:sp>
      <p:sp>
        <p:nvSpPr>
          <p:cNvPr id="24592" name="Text Box 20"/>
          <p:cNvSpPr txBox="1">
            <a:spLocks noChangeArrowheads="1"/>
          </p:cNvSpPr>
          <p:nvPr/>
        </p:nvSpPr>
        <p:spPr bwMode="auto">
          <a:xfrm>
            <a:off x="3059113" y="1196975"/>
            <a:ext cx="2087562" cy="1558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дисперсная фаза</a:t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en-US" sz="1600" b="1">
                <a:solidFill>
                  <a:srgbClr val="660033"/>
                </a:solidFill>
                <a:latin typeface="Constantia" pitchFamily="18" charset="0"/>
              </a:rPr>
              <a:t>Al-Si-Fe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 + ПАВ</a:t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(катионные, анионные, неионогенные)</a:t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=40-90 %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219700" y="1125538"/>
            <a:ext cx="2376488" cy="1069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дисперсная фаза</a:t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en-US" sz="1600" b="1">
                <a:solidFill>
                  <a:srgbClr val="660033"/>
                </a:solidFill>
                <a:latin typeface="Constantia" pitchFamily="18" charset="0"/>
              </a:rPr>
              <a:t>Al-Si-Fe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 + эмульсия</a:t>
            </a:r>
            <a:br>
              <a:rPr lang="ru-RU" sz="1600" b="1">
                <a:solidFill>
                  <a:srgbClr val="660033"/>
                </a:solidFill>
                <a:latin typeface="Constantia" pitchFamily="18" charset="0"/>
              </a:rPr>
            </a:br>
            <a:r>
              <a:rPr lang="ru-RU" sz="1600" b="1">
                <a:solidFill>
                  <a:srgbClr val="660033"/>
                </a:solidFill>
                <a:latin typeface="Constantia" pitchFamily="18" charset="0"/>
              </a:rPr>
              <a:t>(нефтепродукты, масла) </a:t>
            </a:r>
            <a:r>
              <a:rPr lang="ru-RU" sz="1600" b="1">
                <a:solidFill>
                  <a:srgbClr val="660033"/>
                </a:solidFill>
                <a:latin typeface="Constantia" pitchFamily="18" charset="0"/>
                <a:sym typeface="Symbol" pitchFamily="18" charset="2"/>
              </a:rPr>
              <a:t>=40-90 %</a:t>
            </a:r>
          </a:p>
        </p:txBody>
      </p:sp>
      <p:sp>
        <p:nvSpPr>
          <p:cNvPr id="24594" name="Freeform 22"/>
          <p:cNvSpPr>
            <a:spLocks/>
          </p:cNvSpPr>
          <p:nvPr/>
        </p:nvSpPr>
        <p:spPr bwMode="auto">
          <a:xfrm>
            <a:off x="3851275" y="2781300"/>
            <a:ext cx="157163" cy="4032250"/>
          </a:xfrm>
          <a:custGeom>
            <a:avLst/>
            <a:gdLst>
              <a:gd name="T0" fmla="*/ 0 w 99"/>
              <a:gd name="T1" fmla="*/ 2147483647 h 2540"/>
              <a:gd name="T2" fmla="*/ 2147483647 w 99"/>
              <a:gd name="T3" fmla="*/ 2147483647 h 2540"/>
              <a:gd name="T4" fmla="*/ 2147483647 w 99"/>
              <a:gd name="T5" fmla="*/ 0 h 2540"/>
              <a:gd name="T6" fmla="*/ 0 60000 65536"/>
              <a:gd name="T7" fmla="*/ 0 60000 65536"/>
              <a:gd name="T8" fmla="*/ 0 60000 65536"/>
              <a:gd name="T9" fmla="*/ 0 w 99"/>
              <a:gd name="T10" fmla="*/ 0 h 2540"/>
              <a:gd name="T11" fmla="*/ 99 w 99"/>
              <a:gd name="T12" fmla="*/ 2540 h 2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2540">
                <a:moveTo>
                  <a:pt x="0" y="2540"/>
                </a:moveTo>
                <a:cubicBezTo>
                  <a:pt x="41" y="1980"/>
                  <a:pt x="83" y="1421"/>
                  <a:pt x="91" y="998"/>
                </a:cubicBezTo>
                <a:cubicBezTo>
                  <a:pt x="99" y="575"/>
                  <a:pt x="72" y="287"/>
                  <a:pt x="46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4595" name="Freeform 23"/>
          <p:cNvSpPr>
            <a:spLocks/>
          </p:cNvSpPr>
          <p:nvPr/>
        </p:nvSpPr>
        <p:spPr bwMode="auto">
          <a:xfrm>
            <a:off x="3851275" y="2276475"/>
            <a:ext cx="2808288" cy="4537075"/>
          </a:xfrm>
          <a:custGeom>
            <a:avLst/>
            <a:gdLst>
              <a:gd name="T0" fmla="*/ 0 w 1769"/>
              <a:gd name="T1" fmla="*/ 2147483647 h 2858"/>
              <a:gd name="T2" fmla="*/ 2147483647 w 1769"/>
              <a:gd name="T3" fmla="*/ 2147483647 h 2858"/>
              <a:gd name="T4" fmla="*/ 2147483647 w 1769"/>
              <a:gd name="T5" fmla="*/ 0 h 2858"/>
              <a:gd name="T6" fmla="*/ 0 60000 65536"/>
              <a:gd name="T7" fmla="*/ 0 60000 65536"/>
              <a:gd name="T8" fmla="*/ 0 60000 65536"/>
              <a:gd name="T9" fmla="*/ 0 w 1769"/>
              <a:gd name="T10" fmla="*/ 0 h 2858"/>
              <a:gd name="T11" fmla="*/ 1769 w 1769"/>
              <a:gd name="T12" fmla="*/ 2858 h 28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2858">
                <a:moveTo>
                  <a:pt x="0" y="2858"/>
                </a:moveTo>
                <a:cubicBezTo>
                  <a:pt x="125" y="2279"/>
                  <a:pt x="250" y="1701"/>
                  <a:pt x="545" y="1225"/>
                </a:cubicBezTo>
                <a:cubicBezTo>
                  <a:pt x="840" y="749"/>
                  <a:pt x="1304" y="374"/>
                  <a:pt x="176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4596" name="WordArt 25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2278062" y="4324351"/>
            <a:ext cx="2900363" cy="2460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Электрофлотационный процесс</a:t>
            </a:r>
          </a:p>
        </p:txBody>
      </p:sp>
      <p:sp>
        <p:nvSpPr>
          <p:cNvPr id="24597" name="WordArt 26"/>
          <p:cNvSpPr>
            <a:spLocks noChangeAspect="1" noChangeArrowheads="1" noChangeShapeType="1" noTextEdit="1"/>
          </p:cNvSpPr>
          <p:nvPr/>
        </p:nvSpPr>
        <p:spPr bwMode="auto">
          <a:xfrm rot="-2970461">
            <a:off x="3508375" y="3413125"/>
            <a:ext cx="3467100" cy="33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729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Электрофлотомембранный процесс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140968"/>
            <a:ext cx="8568952" cy="2232248"/>
          </a:xfrm>
        </p:spPr>
        <p:txBody>
          <a:bodyPr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295400" y="14478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Arial" pitchFamily="34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50825" y="692150"/>
            <a:ext cx="35290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ФЕДЕРАЛЬНОЕ БЮДЖЕТНОЕ ГОСУДАРСТВЕННОЕ ОБРАЗОВАТЕЛЬНОЕ УЧРЕЖДЕНИЕ ВЫСШЕГО ПРОФЕССИОНАЛЬНОГО ОБРАЗОВАНИЯ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508625" y="765175"/>
            <a:ext cx="3352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РОССИЙСКИЙ ХИМИКО-ТЕХНОЛОГИЧЕСКИЙ УНИВЕРСИТЕТ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ИМ. Д.И. МЕНДЕЛЕЕВА</a:t>
            </a:r>
          </a:p>
        </p:txBody>
      </p:sp>
      <p:pic>
        <p:nvPicPr>
          <p:cNvPr id="12294" name="Рисунок 1" descr="muct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180B6"/>
              </a:clrFrom>
              <a:clrTo>
                <a:srgbClr val="2180B6">
                  <a:alpha val="0"/>
                </a:srgbClr>
              </a:clrTo>
            </a:clrChange>
          </a:blip>
          <a:srcRect l="1042" t="696" r="-2664"/>
          <a:stretch>
            <a:fillRect/>
          </a:stretch>
        </p:blipFill>
        <p:spPr bwMode="auto">
          <a:xfrm>
            <a:off x="3851275" y="836613"/>
            <a:ext cx="1447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599137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/>
                </a:solidFill>
              </a:rPr>
              <a:t>Зав. кафедрой ТНВ и ЭП 		д.т.н., проф. Колесников В.А.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2350621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eaLnBrk="0" hangingPunct="0"/>
            <a:r>
              <a:rPr lang="ru-RU" b="1" i="1" dirty="0" smtClean="0">
                <a:solidFill>
                  <a:schemeClr val="accent1"/>
                </a:solidFill>
                <a:cs typeface="Arial" pitchFamily="34" charset="0"/>
              </a:rPr>
              <a:t>Кафедра технологии неорганических веществ </a:t>
            </a:r>
            <a:br>
              <a:rPr lang="ru-RU" b="1" i="1" dirty="0" smtClean="0">
                <a:solidFill>
                  <a:schemeClr val="accent1"/>
                </a:solidFill>
                <a:cs typeface="Arial" pitchFamily="34" charset="0"/>
              </a:rPr>
            </a:br>
            <a:r>
              <a:rPr lang="ru-RU" b="1" i="1" dirty="0" smtClean="0">
                <a:solidFill>
                  <a:schemeClr val="accent1"/>
                </a:solidFill>
                <a:cs typeface="Arial" pitchFamily="34" charset="0"/>
              </a:rPr>
              <a:t>и электрохимических процессов </a:t>
            </a:r>
            <a:endParaRPr lang="ru-RU" b="1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2875" y="-26988"/>
            <a:ext cx="8918575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Объекты исследования.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- (</a:t>
            </a:r>
            <a:r>
              <a:rPr lang="ru-RU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эл-т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Газ (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</a:t>
            </a:r>
            <a:r>
              <a:rPr lang="en-US" sz="2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-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Твёрдое (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MX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– Эмульсия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Системы: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14313" y="1776413"/>
            <a:ext cx="892968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marL="457200" indent="-457200" eaLnBrk="0" fontAlgn="auto" hangingPunct="0">
              <a:spcBef>
                <a:spcPct val="3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Arial" charset="0"/>
              </a:rPr>
              <a:t>Растворимые в воде соединения тяжёлых цветных металлов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Cu, Ni, Zn,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Cd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Cr,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Sn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Pb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Bi, Te,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Sb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Cd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  <a:p>
            <a:pPr marL="457200" indent="-457200" eaLnBrk="0" fontAlgn="auto" hangingPunct="0">
              <a:spcBef>
                <a:spcPct val="3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Arial" charset="0"/>
              </a:rPr>
              <a:t>Коллоидно-дисперсные системы неорганических соединений в воде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Me(OH)</a:t>
            </a:r>
            <a:r>
              <a:rPr lang="en-US" sz="24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MeCO</a:t>
            </a:r>
            <a:r>
              <a:rPr lang="en-US" sz="24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Me</a:t>
            </a:r>
            <a:r>
              <a:rPr lang="en-US" sz="24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(PO</a:t>
            </a:r>
            <a:r>
              <a:rPr lang="en-US" sz="24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  <a:r>
              <a:rPr lang="en-US" sz="24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MeS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Me(OH)</a:t>
            </a:r>
            <a:r>
              <a:rPr lang="en-US" sz="24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2X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*A</a:t>
            </a:r>
            <a:r>
              <a:rPr lang="en-US" sz="24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eaLnBrk="0" fontAlgn="auto" hangingPunct="0">
              <a:spcBef>
                <a:spcPct val="3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Arial" charset="0"/>
              </a:rPr>
              <a:t>Органические компоненты: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эмульсии, масла, ПАВ, нефтепродукты, полимеры</a:t>
            </a:r>
          </a:p>
          <a:p>
            <a:pPr marL="457200" indent="-457200" eaLnBrk="0" fontAlgn="auto" hangingPunct="0">
              <a:spcBef>
                <a:spcPct val="3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Arial" charset="0"/>
              </a:rPr>
              <a:t>Электролиты: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сульфаты, хлориды, карбонаты, фосфаты, сульфиды 1-100 г/л</a:t>
            </a:r>
          </a:p>
          <a:p>
            <a:pPr marL="457200" indent="-457200" eaLnBrk="0" fontAlgn="auto" hangingPunct="0">
              <a:spcBef>
                <a:spcPct val="3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Arial" charset="0"/>
              </a:rPr>
              <a:t>Многокомпонентные системы:</a:t>
            </a:r>
            <a:br>
              <a:rPr lang="ru-RU" sz="2400" b="1" dirty="0">
                <a:latin typeface="Arial" charset="0"/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дисперсная </a:t>
            </a:r>
            <a:r>
              <a:rPr lang="ru-RU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фаза-эммульсия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ru-RU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дисперсная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фаза-ПАВ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l-G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Σ</a:t>
            </a:r>
            <a:r>
              <a:rPr lang="ru-RU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ме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5 - 10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advTm="5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142875" y="115888"/>
            <a:ext cx="8918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Физико-химические стадии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электофлотационного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процесса</a:t>
            </a:r>
          </a:p>
        </p:txBody>
      </p:sp>
      <p:sp>
        <p:nvSpPr>
          <p:cNvPr id="195589" name="AutoShape 5"/>
          <p:cNvSpPr>
            <a:spLocks noChangeArrowheads="1"/>
          </p:cNvSpPr>
          <p:nvPr/>
        </p:nvSpPr>
        <p:spPr bwMode="auto">
          <a:xfrm>
            <a:off x="6227763" y="3067050"/>
            <a:ext cx="2808287" cy="187325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цель: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>
                <a:latin typeface="+mn-lt"/>
              </a:rPr>
              <a:t>извлечение коллоидно-дисперсной фазы, эмульсий ПАВ из водных сред</a:t>
            </a:r>
          </a:p>
        </p:txBody>
      </p:sp>
      <p:sp>
        <p:nvSpPr>
          <p:cNvPr id="67588" name="AutoShape 11"/>
          <p:cNvSpPr>
            <a:spLocks/>
          </p:cNvSpPr>
          <p:nvPr/>
        </p:nvSpPr>
        <p:spPr bwMode="auto">
          <a:xfrm>
            <a:off x="5651500" y="1773238"/>
            <a:ext cx="433388" cy="4535487"/>
          </a:xfrm>
          <a:prstGeom prst="rightBrace">
            <a:avLst>
              <a:gd name="adj1" fmla="val 88615"/>
              <a:gd name="adj2" fmla="val 50000"/>
            </a:avLst>
          </a:prstGeom>
          <a:noFill/>
          <a:ln w="762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67589" name="Группа 13"/>
          <p:cNvGrpSpPr>
            <a:grpSpLocks/>
          </p:cNvGrpSpPr>
          <p:nvPr/>
        </p:nvGrpSpPr>
        <p:grpSpPr bwMode="auto">
          <a:xfrm>
            <a:off x="107950" y="1700213"/>
            <a:ext cx="5257800" cy="4681537"/>
            <a:chOff x="107950" y="1700213"/>
            <a:chExt cx="5257800" cy="3529012"/>
          </a:xfrm>
        </p:grpSpPr>
        <p:sp>
          <p:nvSpPr>
            <p:cNvPr id="195590" name="AutoShape 6"/>
            <p:cNvSpPr>
              <a:spLocks noChangeArrowheads="1"/>
            </p:cNvSpPr>
            <p:nvPr/>
          </p:nvSpPr>
          <p:spPr bwMode="auto">
            <a:xfrm>
              <a:off x="107950" y="1700213"/>
              <a:ext cx="5256213" cy="504999"/>
            </a:xfrm>
            <a:prstGeom prst="flowChartAlternateProcess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Образование газовых пузырьков (</a:t>
              </a:r>
              <a:r>
                <a:rPr lang="en-US" b="1" dirty="0">
                  <a:latin typeface="+mn-lt"/>
                </a:rPr>
                <a:t>O</a:t>
              </a:r>
              <a:r>
                <a:rPr lang="ru-RU" b="1" baseline="-25000" dirty="0">
                  <a:latin typeface="+mn-lt"/>
                </a:rPr>
                <a:t>2</a:t>
              </a:r>
              <a:r>
                <a:rPr lang="ru-RU" b="1" dirty="0">
                  <a:latin typeface="+mn-lt"/>
                </a:rPr>
                <a:t>, </a:t>
              </a:r>
              <a:r>
                <a:rPr lang="en-US" b="1" dirty="0">
                  <a:latin typeface="+mn-lt"/>
                </a:rPr>
                <a:t>H</a:t>
              </a:r>
              <a:r>
                <a:rPr lang="ru-RU" b="1" baseline="-25000" dirty="0">
                  <a:latin typeface="+mn-lt"/>
                </a:rPr>
                <a:t>2</a:t>
              </a:r>
              <a:r>
                <a:rPr lang="ru-RU" b="1" dirty="0">
                  <a:latin typeface="+mn-lt"/>
                </a:rPr>
                <a:t>)</a:t>
              </a:r>
            </a:p>
          </p:txBody>
        </p:sp>
        <p:sp>
          <p:nvSpPr>
            <p:cNvPr id="195591" name="AutoShape 7"/>
            <p:cNvSpPr>
              <a:spLocks noChangeArrowheads="1"/>
            </p:cNvSpPr>
            <p:nvPr/>
          </p:nvSpPr>
          <p:spPr bwMode="auto">
            <a:xfrm>
              <a:off x="107950" y="2565413"/>
              <a:ext cx="5257800" cy="503803"/>
            </a:xfrm>
            <a:prstGeom prst="flowChartAlternateProcess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Дисперсная фаза ИТМ</a:t>
              </a:r>
            </a:p>
          </p:txBody>
        </p:sp>
        <p:sp>
          <p:nvSpPr>
            <p:cNvPr id="195592" name="AutoShape 8"/>
            <p:cNvSpPr>
              <a:spLocks noChangeArrowheads="1"/>
            </p:cNvSpPr>
            <p:nvPr/>
          </p:nvSpPr>
          <p:spPr bwMode="auto">
            <a:xfrm>
              <a:off x="107950" y="3429417"/>
              <a:ext cx="5257800" cy="720402"/>
            </a:xfrm>
            <a:prstGeom prst="flowChartAlternateProcess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err="1">
                  <a:latin typeface="+mn-lt"/>
                </a:rPr>
                <a:t>Флотокомплекс</a:t>
              </a:r>
              <a:r>
                <a:rPr lang="ru-RU" b="1" dirty="0">
                  <a:latin typeface="+mn-lt"/>
                </a:rPr>
                <a:t/>
              </a:r>
              <a:br>
                <a:rPr lang="ru-RU" b="1" dirty="0">
                  <a:latin typeface="+mn-lt"/>
                </a:rPr>
              </a:br>
              <a:r>
                <a:rPr lang="ru-RU" b="1" dirty="0">
                  <a:latin typeface="+mn-lt"/>
                </a:rPr>
                <a:t>«частица – пузырьки (</a:t>
              </a:r>
              <a:r>
                <a:rPr lang="en-US" b="1" dirty="0">
                  <a:latin typeface="+mn-lt"/>
                </a:rPr>
                <a:t>O</a:t>
              </a:r>
              <a:r>
                <a:rPr lang="ru-RU" b="1" baseline="-25000" dirty="0">
                  <a:latin typeface="+mn-lt"/>
                </a:rPr>
                <a:t>2</a:t>
              </a:r>
              <a:r>
                <a:rPr lang="ru-RU" b="1" dirty="0">
                  <a:latin typeface="+mn-lt"/>
                </a:rPr>
                <a:t>, </a:t>
              </a:r>
              <a:r>
                <a:rPr lang="en-US" b="1" dirty="0">
                  <a:latin typeface="+mn-lt"/>
                </a:rPr>
                <a:t>H</a:t>
              </a:r>
              <a:r>
                <a:rPr lang="ru-RU" b="1" baseline="-25000" dirty="0">
                  <a:latin typeface="+mn-lt"/>
                </a:rPr>
                <a:t>2</a:t>
              </a:r>
              <a:r>
                <a:rPr lang="ru-RU" b="1" dirty="0">
                  <a:latin typeface="+mn-lt"/>
                </a:rPr>
                <a:t>)»</a:t>
              </a:r>
            </a:p>
          </p:txBody>
        </p:sp>
        <p:sp>
          <p:nvSpPr>
            <p:cNvPr id="195593" name="AutoShape 9"/>
            <p:cNvSpPr>
              <a:spLocks noChangeArrowheads="1"/>
            </p:cNvSpPr>
            <p:nvPr/>
          </p:nvSpPr>
          <p:spPr bwMode="auto">
            <a:xfrm>
              <a:off x="107950" y="4508823"/>
              <a:ext cx="5257800" cy="720402"/>
            </a:xfrm>
            <a:prstGeom prst="flowChartAlternateProcess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Всплытие </a:t>
              </a:r>
              <a:r>
                <a:rPr lang="ru-RU" b="1" dirty="0" err="1">
                  <a:latin typeface="+mn-lt"/>
                </a:rPr>
                <a:t>флотокомплекса</a:t>
              </a:r>
              <a:r>
                <a:rPr lang="ru-RU" b="1" dirty="0">
                  <a:latin typeface="+mn-lt"/>
                </a:rPr>
                <a:t> на поверхность</a:t>
              </a:r>
            </a:p>
          </p:txBody>
        </p:sp>
        <p:cxnSp>
          <p:nvCxnSpPr>
            <p:cNvPr id="67595" name="AutoShape 12"/>
            <p:cNvCxnSpPr>
              <a:cxnSpLocks noChangeShapeType="1"/>
              <a:stCxn id="195590" idx="2"/>
              <a:endCxn id="195591" idx="0"/>
            </p:cNvCxnSpPr>
            <p:nvPr/>
          </p:nvCxnSpPr>
          <p:spPr bwMode="auto">
            <a:xfrm>
              <a:off x="2736850" y="2205038"/>
              <a:ext cx="0" cy="360362"/>
            </a:xfrm>
            <a:prstGeom prst="straightConnector1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67596" name="AutoShape 13"/>
            <p:cNvCxnSpPr>
              <a:cxnSpLocks noChangeShapeType="1"/>
              <a:stCxn id="195591" idx="2"/>
              <a:endCxn id="195592" idx="0"/>
            </p:cNvCxnSpPr>
            <p:nvPr/>
          </p:nvCxnSpPr>
          <p:spPr bwMode="auto">
            <a:xfrm>
              <a:off x="2736850" y="3068638"/>
              <a:ext cx="0" cy="360362"/>
            </a:xfrm>
            <a:prstGeom prst="straightConnector1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67597" name="AutoShape 14"/>
            <p:cNvCxnSpPr>
              <a:cxnSpLocks noChangeShapeType="1"/>
              <a:stCxn id="195592" idx="2"/>
              <a:endCxn id="195593" idx="0"/>
            </p:cNvCxnSpPr>
            <p:nvPr/>
          </p:nvCxnSpPr>
          <p:spPr bwMode="auto">
            <a:xfrm>
              <a:off x="2736850" y="4149725"/>
              <a:ext cx="0" cy="358775"/>
            </a:xfrm>
            <a:prstGeom prst="straightConnector1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228600"/>
            <a:ext cx="86423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УПРАВЛЕНИЕ ФОРМИРОВАНИЕМ ДИСПЕРСНОЙ ЧАСТИЦЫ: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0" name="Text Box 52"/>
          <p:cNvSpPr txBox="1">
            <a:spLocks noChangeArrowheads="1"/>
          </p:cNvSpPr>
          <p:nvPr/>
        </p:nvSpPr>
        <p:spPr bwMode="auto">
          <a:xfrm>
            <a:off x="4419600" y="2078038"/>
            <a:ext cx="4724400" cy="354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marL="381000" lvl="2" eaLnBrk="0" hangingPunct="0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Природа частицы </a:t>
            </a:r>
            <a:r>
              <a:rPr lang="ru-RU" sz="2000" b="1" dirty="0"/>
              <a:t>(</a:t>
            </a:r>
            <a:r>
              <a:rPr lang="en-US" sz="2000" b="1" dirty="0"/>
              <a:t>Me</a:t>
            </a:r>
            <a:r>
              <a:rPr lang="en-US" sz="2000" b="1" baseline="30000" dirty="0"/>
              <a:t>+2</a:t>
            </a:r>
            <a:r>
              <a:rPr lang="en-US" sz="2000" b="1" dirty="0"/>
              <a:t>, </a:t>
            </a:r>
            <a:r>
              <a:rPr lang="en-US" sz="2000" b="1" dirty="0" err="1"/>
              <a:t>MeA</a:t>
            </a:r>
            <a:r>
              <a:rPr lang="en-US" sz="2000" b="1" dirty="0"/>
              <a:t>,                                                   </a:t>
            </a:r>
          </a:p>
          <a:p>
            <a:pPr marL="381000" lvl="2" eaLnBrk="0" hangingPunct="0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000" b="1" dirty="0"/>
              <a:t>    Me(OH)</a:t>
            </a:r>
            <a:r>
              <a:rPr lang="en-US" sz="2000" b="1" baseline="-25000" dirty="0"/>
              <a:t>2-x</a:t>
            </a:r>
            <a:r>
              <a:rPr lang="en-US" sz="2000" b="1" dirty="0"/>
              <a:t>A</a:t>
            </a:r>
            <a:r>
              <a:rPr lang="en-US" sz="2000" b="1" baseline="-25000" dirty="0"/>
              <a:t>x</a:t>
            </a:r>
            <a:r>
              <a:rPr lang="en-US" sz="2000" b="1" dirty="0"/>
              <a:t>)</a:t>
            </a:r>
            <a:endParaRPr lang="ru-RU" sz="2000" b="1" dirty="0"/>
          </a:p>
          <a:p>
            <a:pPr marL="381000" lvl="2" eaLnBrk="0" hangingPunct="0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</a:rPr>
              <a:t>Поверхностные свойства</a:t>
            </a:r>
          </a:p>
          <a:p>
            <a:pPr marL="381000" lvl="2" eaLnBrk="0" hangingPunct="0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</a:rPr>
              <a:t>    частицы:</a:t>
            </a:r>
          </a:p>
          <a:p>
            <a:pPr marL="381000" lvl="2" eaLnBrk="0" hangingPunct="0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000" b="1" dirty="0"/>
              <a:t> Заряд частицы</a:t>
            </a:r>
          </a:p>
          <a:p>
            <a:pPr marL="381000" lvl="2" eaLnBrk="0" hangingPunct="0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000" b="1" dirty="0"/>
              <a:t> Размер частицы (</a:t>
            </a:r>
            <a:r>
              <a:rPr lang="ru-RU" sz="2000" b="1" dirty="0">
                <a:sym typeface="Symbol" pitchFamily="18" charset="2"/>
              </a:rPr>
              <a:t> 1-1000 </a:t>
            </a:r>
            <a:r>
              <a:rPr lang="ru-RU" sz="2000" b="1" dirty="0"/>
              <a:t>мкм</a:t>
            </a:r>
            <a:r>
              <a:rPr lang="ru-RU" sz="2000" b="1" dirty="0" smtClean="0">
                <a:sym typeface="Symbol" pitchFamily="18" charset="2"/>
              </a:rPr>
              <a:t>)</a:t>
            </a:r>
          </a:p>
          <a:p>
            <a:pPr marL="381000" lvl="2" eaLnBrk="0" hangingPunct="0">
              <a:lnSpc>
                <a:spcPct val="110000"/>
              </a:lnSpc>
              <a:spcBef>
                <a:spcPct val="60000"/>
              </a:spcBef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FF0000"/>
                </a:solidFill>
                <a:sym typeface="Symbol" pitchFamily="18" charset="2"/>
              </a:rPr>
              <a:t>Соосаждение</a:t>
            </a:r>
            <a:r>
              <a:rPr lang="ru-RU" sz="2000" b="1" dirty="0" smtClean="0">
                <a:solidFill>
                  <a:srgbClr val="FF0000"/>
                </a:solidFill>
                <a:sym typeface="Symbol" pitchFamily="18" charset="2"/>
              </a:rPr>
              <a:t> и коагуляция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4101" name="Группа 20"/>
          <p:cNvGrpSpPr>
            <a:grpSpLocks/>
          </p:cNvGrpSpPr>
          <p:nvPr/>
        </p:nvGrpSpPr>
        <p:grpSpPr bwMode="auto">
          <a:xfrm>
            <a:off x="304800" y="1981200"/>
            <a:ext cx="4343400" cy="3513138"/>
            <a:chOff x="304800" y="2252246"/>
            <a:chExt cx="4343400" cy="3514129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993775" y="2362200"/>
            <a:ext cx="2998788" cy="2998788"/>
          </p:xfrm>
          <a:graphic>
            <a:graphicData uri="http://schemas.openxmlformats.org/presentationml/2006/ole">
              <p:oleObj spid="_x0000_s4098" name="Image" r:id="rId3" imgW="2998941" imgH="2998941" progId="">
                <p:embed/>
              </p:oleObj>
            </a:graphicData>
          </a:graphic>
        </p:graphicFrame>
        <p:sp>
          <p:nvSpPr>
            <p:cNvPr id="4106" name="Line 29"/>
            <p:cNvSpPr>
              <a:spLocks noChangeShapeType="1"/>
            </p:cNvSpPr>
            <p:nvPr/>
          </p:nvSpPr>
          <p:spPr bwMode="auto">
            <a:xfrm>
              <a:off x="1314450" y="3886200"/>
              <a:ext cx="36036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Line 30"/>
            <p:cNvSpPr>
              <a:spLocks noChangeShapeType="1"/>
            </p:cNvSpPr>
            <p:nvPr/>
          </p:nvSpPr>
          <p:spPr bwMode="auto">
            <a:xfrm flipH="1">
              <a:off x="3276600" y="3886200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Line 31"/>
            <p:cNvSpPr>
              <a:spLocks noChangeShapeType="1"/>
            </p:cNvSpPr>
            <p:nvPr/>
          </p:nvSpPr>
          <p:spPr bwMode="auto">
            <a:xfrm rot="-5400000">
              <a:off x="2332832" y="4896644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" name="Line 33"/>
            <p:cNvSpPr>
              <a:spLocks noChangeShapeType="1"/>
            </p:cNvSpPr>
            <p:nvPr/>
          </p:nvSpPr>
          <p:spPr bwMode="auto">
            <a:xfrm rot="5400000" flipV="1">
              <a:off x="2331243" y="2863057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" name="Line 34"/>
            <p:cNvSpPr>
              <a:spLocks noChangeShapeType="1"/>
            </p:cNvSpPr>
            <p:nvPr/>
          </p:nvSpPr>
          <p:spPr bwMode="auto">
            <a:xfrm rot="2700000">
              <a:off x="1497012" y="3151188"/>
              <a:ext cx="3603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Line 35"/>
            <p:cNvSpPr>
              <a:spLocks noChangeShapeType="1"/>
            </p:cNvSpPr>
            <p:nvPr/>
          </p:nvSpPr>
          <p:spPr bwMode="auto">
            <a:xfrm rot="8100000">
              <a:off x="3048000" y="3124200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Line 36"/>
            <p:cNvSpPr>
              <a:spLocks noChangeShapeType="1"/>
            </p:cNvSpPr>
            <p:nvPr/>
          </p:nvSpPr>
          <p:spPr bwMode="auto">
            <a:xfrm rot="-8100000">
              <a:off x="3096418" y="4599782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Line 38"/>
            <p:cNvSpPr>
              <a:spLocks noChangeShapeType="1"/>
            </p:cNvSpPr>
            <p:nvPr/>
          </p:nvSpPr>
          <p:spPr bwMode="auto">
            <a:xfrm rot="-2700000">
              <a:off x="1600200" y="4648200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Text Box 47"/>
            <p:cNvSpPr txBox="1">
              <a:spLocks noChangeArrowheads="1"/>
            </p:cNvSpPr>
            <p:nvPr/>
          </p:nvSpPr>
          <p:spPr bwMode="auto">
            <a:xfrm>
              <a:off x="3581400" y="2743200"/>
              <a:ext cx="609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 b="1"/>
                <a:t>ПАВ</a:t>
              </a:r>
              <a:endParaRPr lang="ru-RU" sz="1600"/>
            </a:p>
          </p:txBody>
        </p:sp>
        <p:sp>
          <p:nvSpPr>
            <p:cNvPr id="4115" name="Text Box 48"/>
            <p:cNvSpPr txBox="1">
              <a:spLocks noChangeArrowheads="1"/>
            </p:cNvSpPr>
            <p:nvPr/>
          </p:nvSpPr>
          <p:spPr bwMode="auto">
            <a:xfrm>
              <a:off x="3733800" y="3733800"/>
              <a:ext cx="914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[</a:t>
              </a:r>
              <a:r>
                <a:rPr lang="ru-RU" sz="1600" b="1"/>
                <a:t>H</a:t>
              </a:r>
              <a:r>
                <a:rPr lang="ru-RU" sz="1600" b="1" baseline="30000"/>
                <a:t>+</a:t>
              </a:r>
              <a:r>
                <a:rPr lang="ru-RU" sz="1600" b="1"/>
                <a:t>/OH</a:t>
              </a:r>
              <a:r>
                <a:rPr lang="ru-RU" sz="1600" b="1" baseline="30000"/>
                <a:t>-</a:t>
              </a:r>
              <a:r>
                <a:rPr lang="ru-RU" sz="1600" b="1"/>
                <a:t>]</a:t>
              </a:r>
              <a:endParaRPr lang="ru-RU" sz="1600"/>
            </a:p>
          </p:txBody>
        </p:sp>
        <p:sp>
          <p:nvSpPr>
            <p:cNvPr id="4116" name="Text Box 49"/>
            <p:cNvSpPr txBox="1">
              <a:spLocks noChangeArrowheads="1"/>
            </p:cNvSpPr>
            <p:nvPr/>
          </p:nvSpPr>
          <p:spPr bwMode="auto">
            <a:xfrm>
              <a:off x="3429000" y="4800600"/>
              <a:ext cx="990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 b="1"/>
                <a:t>[Red/Ox]</a:t>
              </a:r>
              <a:endParaRPr lang="ru-RU" sz="1600"/>
            </a:p>
          </p:txBody>
        </p:sp>
        <p:sp>
          <p:nvSpPr>
            <p:cNvPr id="4117" name="Text Box 50"/>
            <p:cNvSpPr txBox="1">
              <a:spLocks noChangeArrowheads="1"/>
            </p:cNvSpPr>
            <p:nvPr/>
          </p:nvSpPr>
          <p:spPr bwMode="auto">
            <a:xfrm>
              <a:off x="2057400" y="5181600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600" b="1"/>
                <a:t>Анионы</a:t>
              </a:r>
              <a:r>
                <a:rPr lang="ru-RU" sz="1600"/>
                <a:t>, А</a:t>
              </a:r>
              <a:r>
                <a:rPr lang="ru-RU" sz="1600" baseline="30000"/>
                <a:t>-</a:t>
              </a:r>
              <a:endParaRPr lang="ru-RU" sz="1600"/>
            </a:p>
          </p:txBody>
        </p:sp>
        <p:sp>
          <p:nvSpPr>
            <p:cNvPr id="4118" name="Text Box 51"/>
            <p:cNvSpPr txBox="1">
              <a:spLocks noChangeArrowheads="1"/>
            </p:cNvSpPr>
            <p:nvPr/>
          </p:nvSpPr>
          <p:spPr bwMode="auto">
            <a:xfrm>
              <a:off x="609600" y="4800600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600" b="1"/>
                <a:t>Катионы</a:t>
              </a:r>
              <a:r>
                <a:rPr lang="en-US" sz="1600"/>
                <a:t>, Kt</a:t>
              </a:r>
              <a:r>
                <a:rPr lang="en-US" sz="1600" baseline="30000"/>
                <a:t>+</a:t>
              </a:r>
              <a:endParaRPr lang="ru-RU" sz="1600"/>
            </a:p>
          </p:txBody>
        </p:sp>
        <p:sp>
          <p:nvSpPr>
            <p:cNvPr id="4119" name="Text Box 46"/>
            <p:cNvSpPr txBox="1">
              <a:spLocks noChangeArrowheads="1"/>
            </p:cNvSpPr>
            <p:nvPr/>
          </p:nvSpPr>
          <p:spPr bwMode="auto">
            <a:xfrm>
              <a:off x="304800" y="3429000"/>
              <a:ext cx="1066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 b="1"/>
                <a:t>Коагулянт</a:t>
              </a:r>
              <a:endParaRPr lang="ru-RU" sz="1600"/>
            </a:p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Me(OH)</a:t>
              </a:r>
              <a:r>
                <a:rPr lang="en-US" sz="1600" baseline="-25000"/>
                <a:t>n</a:t>
              </a:r>
              <a:r>
                <a:rPr lang="en-US" sz="1600"/>
                <a:t>, (Fe, Al)</a:t>
              </a:r>
              <a:endParaRPr lang="ru-RU" sz="1600"/>
            </a:p>
          </p:txBody>
        </p:sp>
        <p:sp>
          <p:nvSpPr>
            <p:cNvPr id="4120" name="Text Box 45"/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1295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 b="1"/>
                <a:t>Флокулянт</a:t>
              </a:r>
            </a:p>
          </p:txBody>
        </p:sp>
        <p:sp>
          <p:nvSpPr>
            <p:cNvPr id="4121" name="Text Box 47"/>
            <p:cNvSpPr txBox="1">
              <a:spLocks noChangeArrowheads="1"/>
            </p:cNvSpPr>
            <p:nvPr/>
          </p:nvSpPr>
          <p:spPr bwMode="auto">
            <a:xfrm>
              <a:off x="2133600" y="2252246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 b="1"/>
                <a:t>Н</a:t>
              </a:r>
              <a:r>
                <a:rPr lang="ru-RU" sz="1200" b="1"/>
                <a:t>2</a:t>
              </a:r>
              <a:r>
                <a:rPr lang="ru-RU" sz="1600" b="1"/>
                <a:t>, О</a:t>
              </a:r>
              <a:r>
                <a:rPr lang="ru-RU" sz="1200" b="1"/>
                <a:t>2</a:t>
              </a:r>
              <a:endParaRPr lang="ru-RU" sz="1200"/>
            </a:p>
          </p:txBody>
        </p:sp>
      </p:grpSp>
      <p:sp>
        <p:nvSpPr>
          <p:cNvPr id="22" name="Правая фигурная скобка 21"/>
          <p:cNvSpPr/>
          <p:nvPr/>
        </p:nvSpPr>
        <p:spPr>
          <a:xfrm rot="5400000">
            <a:off x="4343400" y="1550988"/>
            <a:ext cx="419100" cy="8496300"/>
          </a:xfrm>
          <a:prstGeom prst="rightBrace">
            <a:avLst/>
          </a:prstGeom>
          <a:solidFill>
            <a:srgbClr val="C00000">
              <a:alpha val="0"/>
            </a:srgbClr>
          </a:solidFill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3" name="TextBox 22"/>
          <p:cNvSpPr txBox="1">
            <a:spLocks noChangeArrowheads="1"/>
          </p:cNvSpPr>
          <p:nvPr/>
        </p:nvSpPr>
        <p:spPr bwMode="auto">
          <a:xfrm>
            <a:off x="1828800" y="61722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>
                <a:solidFill>
                  <a:schemeClr val="accent1"/>
                </a:solidFill>
              </a:rPr>
              <a:t>ЧАСТИЦА С ЗАДАННЫМИ СВОЙСТВАМИ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7E8DF-BF0C-4A58-88BD-FC95665F2A3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advTm="5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5" name="Line 69"/>
          <p:cNvSpPr>
            <a:spLocks noChangeShapeType="1"/>
          </p:cNvSpPr>
          <p:nvPr/>
        </p:nvSpPr>
        <p:spPr bwMode="auto">
          <a:xfrm flipV="1">
            <a:off x="6678613" y="14176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277" name="Object 2">
            <a:hlinkClick r:id="" action="ppaction://macro?name=Макрос1"/>
          </p:cNvPr>
          <p:cNvGraphicFramePr>
            <a:graphicFrameLocks noChangeAspect="1"/>
          </p:cNvGraphicFramePr>
          <p:nvPr/>
        </p:nvGraphicFramePr>
        <p:xfrm>
          <a:off x="6526213" y="1646238"/>
          <a:ext cx="304800" cy="257175"/>
        </p:xfrm>
        <a:graphic>
          <a:graphicData uri="http://schemas.openxmlformats.org/presentationml/2006/ole">
            <p:oleObj spid="_x0000_s100354" name="CorelDRAW" r:id="rId4" imgW="1648080" imgH="1395720" progId="">
              <p:embed/>
            </p:oleObj>
          </a:graphicData>
        </a:graphic>
      </p:graphicFrame>
      <p:sp>
        <p:nvSpPr>
          <p:cNvPr id="9268" name="Line 52"/>
          <p:cNvSpPr>
            <a:spLocks noChangeShapeType="1"/>
          </p:cNvSpPr>
          <p:nvPr/>
        </p:nvSpPr>
        <p:spPr bwMode="auto">
          <a:xfrm flipV="1">
            <a:off x="2640013" y="14176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233" name="Object 3">
            <a:hlinkClick r:id="" action="ppaction://macro?name=Макрос1"/>
          </p:cNvPr>
          <p:cNvGraphicFramePr>
            <a:graphicFrameLocks noChangeAspect="1"/>
          </p:cNvGraphicFramePr>
          <p:nvPr/>
        </p:nvGraphicFramePr>
        <p:xfrm>
          <a:off x="2487613" y="1646238"/>
          <a:ext cx="304800" cy="257175"/>
        </p:xfrm>
        <a:graphic>
          <a:graphicData uri="http://schemas.openxmlformats.org/presentationml/2006/ole">
            <p:oleObj spid="_x0000_s100355" name="CorelDRAW" r:id="rId5" imgW="1648080" imgH="1395720" progId="">
              <p:embed/>
            </p:oleObj>
          </a:graphicData>
        </a:graphic>
      </p:graphicFrame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23528" y="0"/>
            <a:ext cx="8496944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УПРАВЛЕНИЕ ФОРМИРОВАНИЕМ ПУЗЫРЬКА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2792413" y="134143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</a:t>
            </a:r>
            <a:r>
              <a:rPr lang="ru-RU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831013" y="134143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</a:t>
            </a:r>
            <a:r>
              <a:rPr lang="ru-RU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116013" y="172243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Катод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4773613" y="1722438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Анод (нераств.)</a:t>
            </a:r>
          </a:p>
        </p:txBody>
      </p:sp>
      <p:sp>
        <p:nvSpPr>
          <p:cNvPr id="3083" name="Rectangle 20" descr="Светлый диагональный 2"/>
          <p:cNvSpPr>
            <a:spLocks noChangeArrowheads="1"/>
          </p:cNvSpPr>
          <p:nvPr/>
        </p:nvSpPr>
        <p:spPr bwMode="auto">
          <a:xfrm>
            <a:off x="1878013" y="1874838"/>
            <a:ext cx="1752600" cy="76200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tx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84" name="Rectangle 66" descr="Светлый диагональный 2"/>
          <p:cNvSpPr>
            <a:spLocks noChangeArrowheads="1"/>
          </p:cNvSpPr>
          <p:nvPr/>
        </p:nvSpPr>
        <p:spPr bwMode="auto">
          <a:xfrm>
            <a:off x="5916613" y="1874838"/>
            <a:ext cx="1752600" cy="76200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tx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5230813" y="1570038"/>
            <a:ext cx="150812" cy="150812"/>
            <a:chOff x="3552" y="1824"/>
            <a:chExt cx="95" cy="95"/>
          </a:xfrm>
        </p:grpSpPr>
        <p:sp>
          <p:nvSpPr>
            <p:cNvPr id="3092" name="Line 85"/>
            <p:cNvSpPr>
              <a:spLocks noChangeAspect="1" noChangeShapeType="1"/>
            </p:cNvSpPr>
            <p:nvPr/>
          </p:nvSpPr>
          <p:spPr bwMode="auto">
            <a:xfrm>
              <a:off x="3570" y="1874"/>
              <a:ext cx="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Line 86"/>
            <p:cNvSpPr>
              <a:spLocks noChangeAspect="1" noChangeShapeType="1"/>
            </p:cNvSpPr>
            <p:nvPr/>
          </p:nvSpPr>
          <p:spPr bwMode="auto">
            <a:xfrm rot="-5400000">
              <a:off x="3565" y="1874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Oval 87"/>
            <p:cNvSpPr>
              <a:spLocks noChangeAspect="1" noChangeArrowheads="1"/>
            </p:cNvSpPr>
            <p:nvPr/>
          </p:nvSpPr>
          <p:spPr bwMode="auto">
            <a:xfrm>
              <a:off x="3552" y="1824"/>
              <a:ext cx="95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3" name="Group 88"/>
          <p:cNvGrpSpPr>
            <a:grpSpLocks noChangeAspect="1"/>
          </p:cNvGrpSpPr>
          <p:nvPr/>
        </p:nvGrpSpPr>
        <p:grpSpPr bwMode="auto">
          <a:xfrm>
            <a:off x="1344613" y="1570038"/>
            <a:ext cx="150812" cy="150812"/>
            <a:chOff x="974" y="2607"/>
            <a:chExt cx="144" cy="144"/>
          </a:xfrm>
        </p:grpSpPr>
        <p:sp>
          <p:nvSpPr>
            <p:cNvPr id="3090" name="Line 89"/>
            <p:cNvSpPr>
              <a:spLocks noChangeAspect="1" noChangeShapeType="1"/>
            </p:cNvSpPr>
            <p:nvPr/>
          </p:nvSpPr>
          <p:spPr bwMode="auto">
            <a:xfrm>
              <a:off x="1004" y="2684"/>
              <a:ext cx="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Oval 90"/>
            <p:cNvSpPr>
              <a:spLocks noChangeAspect="1" noChangeArrowheads="1"/>
            </p:cNvSpPr>
            <p:nvPr/>
          </p:nvSpPr>
          <p:spPr bwMode="auto">
            <a:xfrm>
              <a:off x="974" y="2607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sp>
        <p:nvSpPr>
          <p:cNvPr id="9311" name="Text Box 95"/>
          <p:cNvSpPr txBox="1">
            <a:spLocks noChangeArrowheads="1"/>
          </p:cNvSpPr>
          <p:nvPr/>
        </p:nvSpPr>
        <p:spPr bwMode="auto">
          <a:xfrm>
            <a:off x="285750" y="2571750"/>
            <a:ext cx="421481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Диаметр пузырька зависит от: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- Материала электрода (катод – </a:t>
            </a:r>
            <a:r>
              <a:rPr lang="en-US" dirty="0">
                <a:latin typeface="+mn-lt"/>
              </a:rPr>
              <a:t>Ni, Zn</a:t>
            </a:r>
            <a:r>
              <a:rPr lang="ru-RU" dirty="0">
                <a:latin typeface="+mn-lt"/>
              </a:rPr>
              <a:t>;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анод – </a:t>
            </a:r>
            <a:r>
              <a:rPr lang="en-US" dirty="0">
                <a:latin typeface="+mn-lt"/>
              </a:rPr>
              <a:t>Pt, Co3O4 </a:t>
            </a:r>
            <a:r>
              <a:rPr lang="ru-RU" dirty="0">
                <a:latin typeface="+mn-lt"/>
              </a:rPr>
              <a:t>и </a:t>
            </a:r>
            <a:r>
              <a:rPr lang="ru-RU" dirty="0" err="1">
                <a:latin typeface="+mn-lt"/>
              </a:rPr>
              <a:t>др</a:t>
            </a:r>
            <a:r>
              <a:rPr lang="en-US" dirty="0">
                <a:latin typeface="+mn-lt"/>
              </a:rPr>
              <a:t>)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токовой нагрузки (плотности тока);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состава среды (ПАВ, концентрация, примеси, </a:t>
            </a:r>
            <a:r>
              <a:rPr lang="ru-RU" dirty="0" err="1">
                <a:latin typeface="+mn-lt"/>
              </a:rPr>
              <a:t>рН</a:t>
            </a:r>
            <a:r>
              <a:rPr lang="ru-RU" dirty="0">
                <a:latin typeface="+mn-lt"/>
              </a:rPr>
              <a:t> среды и др.);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</a:t>
            </a:r>
            <a:r>
              <a:rPr lang="ru-RU" dirty="0" err="1">
                <a:latin typeface="+mn-lt"/>
              </a:rPr>
              <a:t>коалесценции</a:t>
            </a:r>
            <a:r>
              <a:rPr lang="ru-RU" dirty="0">
                <a:latin typeface="+mn-lt"/>
              </a:rPr>
              <a:t> в объёме раствора;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- расстояния от электрода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sym typeface="Symbol" pitchFamily="18" charset="2"/>
              </a:rPr>
              <a:t>(</a:t>
            </a:r>
            <a:r>
              <a:rPr lang="en-US" dirty="0">
                <a:latin typeface="+mn-lt"/>
                <a:sym typeface="Symbol" pitchFamily="18" charset="2"/>
              </a:rPr>
              <a:t>H</a:t>
            </a:r>
            <a:r>
              <a:rPr lang="en-US" baseline="-25000" dirty="0">
                <a:latin typeface="+mn-lt"/>
                <a:sym typeface="Symbol" pitchFamily="18" charset="2"/>
              </a:rPr>
              <a:t>2</a:t>
            </a:r>
            <a:r>
              <a:rPr lang="en-US" dirty="0">
                <a:latin typeface="+mn-lt"/>
                <a:sym typeface="Symbol" pitchFamily="18" charset="2"/>
              </a:rPr>
              <a:t>)=10-40 </a:t>
            </a:r>
            <a:r>
              <a:rPr lang="ru-RU" dirty="0">
                <a:latin typeface="+mn-lt"/>
                <a:sym typeface="Symbol" pitchFamily="18" charset="2"/>
              </a:rPr>
              <a:t>мкм; (</a:t>
            </a:r>
            <a:r>
              <a:rPr lang="en-US" dirty="0">
                <a:latin typeface="+mn-lt"/>
                <a:sym typeface="Symbol" pitchFamily="18" charset="2"/>
              </a:rPr>
              <a:t>O</a:t>
            </a:r>
            <a:r>
              <a:rPr lang="en-US" baseline="-25000" dirty="0">
                <a:latin typeface="+mn-lt"/>
                <a:sym typeface="Symbol" pitchFamily="18" charset="2"/>
              </a:rPr>
              <a:t>2</a:t>
            </a:r>
            <a:r>
              <a:rPr lang="en-US" dirty="0">
                <a:latin typeface="+mn-lt"/>
                <a:sym typeface="Symbol" pitchFamily="18" charset="2"/>
              </a:rPr>
              <a:t>)=</a:t>
            </a:r>
            <a:r>
              <a:rPr lang="ru-RU" dirty="0">
                <a:latin typeface="+mn-lt"/>
                <a:sym typeface="Symbol" pitchFamily="18" charset="2"/>
              </a:rPr>
              <a:t>2</a:t>
            </a:r>
            <a:r>
              <a:rPr lang="en-US" dirty="0">
                <a:latin typeface="+mn-lt"/>
                <a:sym typeface="Symbol" pitchFamily="18" charset="2"/>
              </a:rPr>
              <a:t>0-</a:t>
            </a:r>
            <a:r>
              <a:rPr lang="ru-RU" dirty="0">
                <a:latin typeface="+mn-lt"/>
                <a:sym typeface="Symbol" pitchFamily="18" charset="2"/>
              </a:rPr>
              <a:t>10</a:t>
            </a:r>
            <a:r>
              <a:rPr lang="en-US" dirty="0">
                <a:latin typeface="+mn-lt"/>
                <a:sym typeface="Symbol" pitchFamily="18" charset="2"/>
              </a:rPr>
              <a:t>0 </a:t>
            </a:r>
            <a:r>
              <a:rPr lang="ru-RU" dirty="0">
                <a:latin typeface="+mn-lt"/>
                <a:sym typeface="Symbol" pitchFamily="18" charset="2"/>
              </a:rPr>
              <a:t>мкм</a:t>
            </a:r>
          </a:p>
        </p:txBody>
      </p:sp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00313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Box 27"/>
          <p:cNvSpPr txBox="1">
            <a:spLocks noChangeArrowheads="1"/>
          </p:cNvSpPr>
          <p:nvPr/>
        </p:nvSpPr>
        <p:spPr bwMode="auto">
          <a:xfrm>
            <a:off x="5143500" y="5500688"/>
            <a:ext cx="3786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Интегральная функция распределения F пузырьков водорода по их диаметрам на никелевом катоде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5" grpId="0" animBg="1"/>
      <p:bldP spid="92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33400" y="404664"/>
            <a:ext cx="8575675" cy="17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УПРАВЛЕНИЕ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ФОРМИРОВАНИЕМ ФЛОТОКОМПЛЕКСА </a:t>
            </a:r>
          </a:p>
          <a:p>
            <a:pPr>
              <a:defRPr/>
            </a:pPr>
            <a:r>
              <a:rPr lang="ru-RU" sz="2800" b="1" dirty="0">
                <a:latin typeface="Arial" charset="0"/>
              </a:rPr>
              <a:t>(частица-пузырёк электролитического газа</a:t>
            </a:r>
            <a:r>
              <a:rPr lang="en-US" sz="2800" b="1" dirty="0">
                <a:latin typeface="Arial" charset="0"/>
              </a:rPr>
              <a:t>)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38200" y="25908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1)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/>
              </a:rPr>
              <a:t>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&gt; 0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3948113" y="25908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2)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/>
              </a:rPr>
              <a:t>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= 0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6691313" y="2590800"/>
            <a:ext cx="1233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3)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/>
              </a:rPr>
              <a:t>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&lt; 0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683568" y="198884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b="1" dirty="0">
                <a:latin typeface="Arial" charset="0"/>
              </a:rPr>
              <a:t>ЭЛЕКТРОКИНЕТИЧЕСКИЙ ПОТЕНЦИАЛ ЧАСТИЦЫ:</a:t>
            </a:r>
            <a:endParaRPr lang="ru-RU" b="1" dirty="0">
              <a:latin typeface="Impact" pitchFamily="34" charset="0"/>
            </a:endParaRPr>
          </a:p>
        </p:txBody>
      </p:sp>
      <p:grpSp>
        <p:nvGrpSpPr>
          <p:cNvPr id="5138" name="Group 162"/>
          <p:cNvGrpSpPr>
            <a:grpSpLocks/>
          </p:cNvGrpSpPr>
          <p:nvPr/>
        </p:nvGrpSpPr>
        <p:grpSpPr bwMode="auto">
          <a:xfrm>
            <a:off x="6305550" y="2914650"/>
            <a:ext cx="2730500" cy="3265488"/>
            <a:chOff x="3927" y="1920"/>
            <a:chExt cx="1369" cy="1712"/>
          </a:xfrm>
        </p:grpSpPr>
        <p:graphicFrame>
          <p:nvGraphicFramePr>
            <p:cNvPr id="5131" name="Object 4"/>
            <p:cNvGraphicFramePr>
              <a:graphicFrameLocks noChangeAspect="1"/>
            </p:cNvGraphicFramePr>
            <p:nvPr/>
          </p:nvGraphicFramePr>
          <p:xfrm>
            <a:off x="3927" y="1920"/>
            <a:ext cx="1104" cy="1104"/>
          </p:xfrm>
          <a:graphic>
            <a:graphicData uri="http://schemas.openxmlformats.org/presentationml/2006/ole">
              <p:oleObj spid="_x0000_s5131" name="Image" r:id="rId3" imgW="1499471" imgH="1499471" progId="">
                <p:embed/>
              </p:oleObj>
            </a:graphicData>
          </a:graphic>
        </p:graphicFrame>
        <p:sp>
          <p:nvSpPr>
            <p:cNvPr id="5252" name="Line 56"/>
            <p:cNvSpPr>
              <a:spLocks noChangeAspect="1" noChangeShapeType="1"/>
            </p:cNvSpPr>
            <p:nvPr/>
          </p:nvSpPr>
          <p:spPr bwMode="auto">
            <a:xfrm>
              <a:off x="4430" y="2080"/>
              <a:ext cx="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53" name="Line 57"/>
            <p:cNvSpPr>
              <a:spLocks noChangeAspect="1" noChangeShapeType="1"/>
            </p:cNvSpPr>
            <p:nvPr/>
          </p:nvSpPr>
          <p:spPr bwMode="auto">
            <a:xfrm>
              <a:off x="4720" y="2198"/>
              <a:ext cx="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54" name="Line 58"/>
            <p:cNvSpPr>
              <a:spLocks noChangeAspect="1" noChangeShapeType="1"/>
            </p:cNvSpPr>
            <p:nvPr/>
          </p:nvSpPr>
          <p:spPr bwMode="auto">
            <a:xfrm>
              <a:off x="4815" y="2464"/>
              <a:ext cx="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55" name="Line 59"/>
            <p:cNvSpPr>
              <a:spLocks noChangeAspect="1" noChangeShapeType="1"/>
            </p:cNvSpPr>
            <p:nvPr/>
          </p:nvSpPr>
          <p:spPr bwMode="auto">
            <a:xfrm>
              <a:off x="4720" y="2731"/>
              <a:ext cx="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56" name="Line 60"/>
            <p:cNvSpPr>
              <a:spLocks noChangeAspect="1" noChangeShapeType="1"/>
            </p:cNvSpPr>
            <p:nvPr/>
          </p:nvSpPr>
          <p:spPr bwMode="auto">
            <a:xfrm>
              <a:off x="4167" y="2731"/>
              <a:ext cx="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57" name="Line 61"/>
            <p:cNvSpPr>
              <a:spLocks noChangeAspect="1" noChangeShapeType="1"/>
            </p:cNvSpPr>
            <p:nvPr/>
          </p:nvSpPr>
          <p:spPr bwMode="auto">
            <a:xfrm>
              <a:off x="4167" y="2198"/>
              <a:ext cx="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58" name="Line 62"/>
            <p:cNvSpPr>
              <a:spLocks noChangeAspect="1" noChangeShapeType="1"/>
            </p:cNvSpPr>
            <p:nvPr/>
          </p:nvSpPr>
          <p:spPr bwMode="auto">
            <a:xfrm>
              <a:off x="4042" y="2464"/>
              <a:ext cx="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59" name="Line 63"/>
            <p:cNvSpPr>
              <a:spLocks noChangeAspect="1" noChangeShapeType="1"/>
            </p:cNvSpPr>
            <p:nvPr/>
          </p:nvSpPr>
          <p:spPr bwMode="auto">
            <a:xfrm>
              <a:off x="4432" y="2851"/>
              <a:ext cx="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5132" name="Object 5"/>
            <p:cNvGraphicFramePr>
              <a:graphicFrameLocks noChangeAspect="1"/>
            </p:cNvGraphicFramePr>
            <p:nvPr/>
          </p:nvGraphicFramePr>
          <p:xfrm>
            <a:off x="4935" y="2880"/>
            <a:ext cx="192" cy="162"/>
          </p:xfrm>
          <a:graphic>
            <a:graphicData uri="http://schemas.openxmlformats.org/presentationml/2006/ole">
              <p:oleObj spid="_x0000_s5132" name="CorelDRAW" r:id="rId4" imgW="1648080" imgH="1395720" progId="">
                <p:embed/>
              </p:oleObj>
            </a:graphicData>
          </a:graphic>
        </p:graphicFrame>
        <p:sp>
          <p:nvSpPr>
            <p:cNvPr id="5260" name="Line 65"/>
            <p:cNvSpPr>
              <a:spLocks noChangeAspect="1" noChangeShapeType="1"/>
            </p:cNvSpPr>
            <p:nvPr/>
          </p:nvSpPr>
          <p:spPr bwMode="auto">
            <a:xfrm>
              <a:off x="5155" y="2966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61" name="Line 66"/>
            <p:cNvSpPr>
              <a:spLocks noChangeAspect="1" noChangeShapeType="1"/>
            </p:cNvSpPr>
            <p:nvPr/>
          </p:nvSpPr>
          <p:spPr bwMode="auto">
            <a:xfrm>
              <a:off x="5117" y="2889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62" name="Line 67"/>
            <p:cNvSpPr>
              <a:spLocks noChangeAspect="1" noChangeShapeType="1"/>
            </p:cNvSpPr>
            <p:nvPr/>
          </p:nvSpPr>
          <p:spPr bwMode="auto">
            <a:xfrm>
              <a:off x="4897" y="2889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63" name="Line 68"/>
            <p:cNvSpPr>
              <a:spLocks noChangeAspect="1" noChangeShapeType="1"/>
            </p:cNvSpPr>
            <p:nvPr/>
          </p:nvSpPr>
          <p:spPr bwMode="auto">
            <a:xfrm>
              <a:off x="5012" y="2844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64" name="Line 69"/>
            <p:cNvSpPr>
              <a:spLocks noChangeAspect="1" noChangeShapeType="1"/>
            </p:cNvSpPr>
            <p:nvPr/>
          </p:nvSpPr>
          <p:spPr bwMode="auto">
            <a:xfrm>
              <a:off x="5012" y="3082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65" name="Line 70"/>
            <p:cNvSpPr>
              <a:spLocks noChangeAspect="1" noChangeShapeType="1"/>
            </p:cNvSpPr>
            <p:nvPr/>
          </p:nvSpPr>
          <p:spPr bwMode="auto">
            <a:xfrm>
              <a:off x="4867" y="2966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66" name="Line 71"/>
            <p:cNvSpPr>
              <a:spLocks noChangeAspect="1" noChangeShapeType="1"/>
            </p:cNvSpPr>
            <p:nvPr/>
          </p:nvSpPr>
          <p:spPr bwMode="auto">
            <a:xfrm>
              <a:off x="5117" y="3043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67" name="Line 72"/>
            <p:cNvSpPr>
              <a:spLocks noChangeAspect="1" noChangeShapeType="1"/>
            </p:cNvSpPr>
            <p:nvPr/>
          </p:nvSpPr>
          <p:spPr bwMode="auto">
            <a:xfrm>
              <a:off x="4897" y="3043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68" name="Line 73"/>
            <p:cNvSpPr>
              <a:spLocks noChangeShapeType="1"/>
            </p:cNvSpPr>
            <p:nvPr/>
          </p:nvSpPr>
          <p:spPr bwMode="auto">
            <a:xfrm flipV="1">
              <a:off x="4477" y="2944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46" name="Text Box 74"/>
            <p:cNvSpPr txBox="1">
              <a:spLocks noChangeArrowheads="1"/>
            </p:cNvSpPr>
            <p:nvPr/>
          </p:nvSpPr>
          <p:spPr bwMode="auto">
            <a:xfrm>
              <a:off x="5056" y="3056"/>
              <a:ext cx="24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H</a:t>
              </a:r>
              <a:r>
                <a:rPr lang="en-US" sz="16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2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4352" name="Text Box 80"/>
            <p:cNvSpPr txBox="1">
              <a:spLocks noChangeArrowheads="1"/>
            </p:cNvSpPr>
            <p:nvPr/>
          </p:nvSpPr>
          <p:spPr bwMode="auto">
            <a:xfrm>
              <a:off x="4599" y="3456"/>
              <a:ext cx="24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O</a:t>
              </a:r>
              <a:r>
                <a:rPr lang="en-US" sz="1600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2</a:t>
              </a:r>
              <a:endPara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pSp>
          <p:nvGrpSpPr>
            <p:cNvPr id="5271" name="Group 129"/>
            <p:cNvGrpSpPr>
              <a:grpSpLocks/>
            </p:cNvGrpSpPr>
            <p:nvPr/>
          </p:nvGrpSpPr>
          <p:grpSpPr bwMode="auto">
            <a:xfrm>
              <a:off x="4223" y="3322"/>
              <a:ext cx="67" cy="63"/>
              <a:chOff x="1776" y="3037"/>
              <a:chExt cx="67" cy="63"/>
            </a:xfrm>
          </p:grpSpPr>
          <p:sp>
            <p:nvSpPr>
              <p:cNvPr id="5295" name="Line 130"/>
              <p:cNvSpPr>
                <a:spLocks noChangeAspect="1" noChangeShapeType="1"/>
              </p:cNvSpPr>
              <p:nvPr/>
            </p:nvSpPr>
            <p:spPr bwMode="auto">
              <a:xfrm>
                <a:off x="1776" y="3063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96" name="Line 131"/>
              <p:cNvSpPr>
                <a:spLocks noChangeShapeType="1"/>
              </p:cNvSpPr>
              <p:nvPr/>
            </p:nvSpPr>
            <p:spPr bwMode="auto">
              <a:xfrm>
                <a:off x="1809" y="3037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72" name="Group 132"/>
            <p:cNvGrpSpPr>
              <a:grpSpLocks/>
            </p:cNvGrpSpPr>
            <p:nvPr/>
          </p:nvGrpSpPr>
          <p:grpSpPr bwMode="auto">
            <a:xfrm>
              <a:off x="4271" y="3191"/>
              <a:ext cx="67" cy="63"/>
              <a:chOff x="1824" y="2906"/>
              <a:chExt cx="67" cy="63"/>
            </a:xfrm>
          </p:grpSpPr>
          <p:sp>
            <p:nvSpPr>
              <p:cNvPr id="5293" name="Line 133"/>
              <p:cNvSpPr>
                <a:spLocks noChangeAspect="1" noChangeShapeType="1"/>
              </p:cNvSpPr>
              <p:nvPr/>
            </p:nvSpPr>
            <p:spPr bwMode="auto">
              <a:xfrm>
                <a:off x="1824" y="2939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94" name="Line 134"/>
              <p:cNvSpPr>
                <a:spLocks noChangeShapeType="1"/>
              </p:cNvSpPr>
              <p:nvPr/>
            </p:nvSpPr>
            <p:spPr bwMode="auto">
              <a:xfrm>
                <a:off x="1858" y="2906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73" name="Group 135"/>
            <p:cNvGrpSpPr>
              <a:grpSpLocks/>
            </p:cNvGrpSpPr>
            <p:nvPr/>
          </p:nvGrpSpPr>
          <p:grpSpPr bwMode="auto">
            <a:xfrm>
              <a:off x="4455" y="3121"/>
              <a:ext cx="67" cy="63"/>
              <a:chOff x="2008" y="2836"/>
              <a:chExt cx="67" cy="63"/>
            </a:xfrm>
          </p:grpSpPr>
          <p:sp>
            <p:nvSpPr>
              <p:cNvPr id="5291" name="Line 136"/>
              <p:cNvSpPr>
                <a:spLocks noChangeAspect="1" noChangeShapeType="1"/>
              </p:cNvSpPr>
              <p:nvPr/>
            </p:nvSpPr>
            <p:spPr bwMode="auto">
              <a:xfrm>
                <a:off x="2008" y="2867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92" name="Line 137"/>
              <p:cNvSpPr>
                <a:spLocks noChangeShapeType="1"/>
              </p:cNvSpPr>
              <p:nvPr/>
            </p:nvSpPr>
            <p:spPr bwMode="auto">
              <a:xfrm>
                <a:off x="2040" y="2836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74" name="Group 138"/>
            <p:cNvGrpSpPr>
              <a:grpSpLocks/>
            </p:cNvGrpSpPr>
            <p:nvPr/>
          </p:nvGrpSpPr>
          <p:grpSpPr bwMode="auto">
            <a:xfrm>
              <a:off x="4623" y="3191"/>
              <a:ext cx="67" cy="63"/>
              <a:chOff x="2176" y="2906"/>
              <a:chExt cx="67" cy="63"/>
            </a:xfrm>
          </p:grpSpPr>
          <p:sp>
            <p:nvSpPr>
              <p:cNvPr id="5289" name="Line 139"/>
              <p:cNvSpPr>
                <a:spLocks noChangeAspect="1" noChangeShapeType="1"/>
              </p:cNvSpPr>
              <p:nvPr/>
            </p:nvSpPr>
            <p:spPr bwMode="auto">
              <a:xfrm>
                <a:off x="2176" y="2939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90" name="Line 140"/>
              <p:cNvSpPr>
                <a:spLocks noChangeShapeType="1"/>
              </p:cNvSpPr>
              <p:nvPr/>
            </p:nvSpPr>
            <p:spPr bwMode="auto">
              <a:xfrm>
                <a:off x="2208" y="2906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75" name="Group 141"/>
            <p:cNvGrpSpPr>
              <a:grpSpLocks/>
            </p:cNvGrpSpPr>
            <p:nvPr/>
          </p:nvGrpSpPr>
          <p:grpSpPr bwMode="auto">
            <a:xfrm>
              <a:off x="4684" y="3318"/>
              <a:ext cx="67" cy="63"/>
              <a:chOff x="2237" y="3033"/>
              <a:chExt cx="67" cy="63"/>
            </a:xfrm>
          </p:grpSpPr>
          <p:sp>
            <p:nvSpPr>
              <p:cNvPr id="5287" name="Line 142"/>
              <p:cNvSpPr>
                <a:spLocks noChangeAspect="1" noChangeShapeType="1"/>
              </p:cNvSpPr>
              <p:nvPr/>
            </p:nvSpPr>
            <p:spPr bwMode="auto">
              <a:xfrm>
                <a:off x="2237" y="3063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88" name="Line 143"/>
              <p:cNvSpPr>
                <a:spLocks noChangeShapeType="1"/>
              </p:cNvSpPr>
              <p:nvPr/>
            </p:nvSpPr>
            <p:spPr bwMode="auto">
              <a:xfrm>
                <a:off x="2267" y="3033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76" name="Group 144"/>
            <p:cNvGrpSpPr>
              <a:grpSpLocks/>
            </p:cNvGrpSpPr>
            <p:nvPr/>
          </p:nvGrpSpPr>
          <p:grpSpPr bwMode="auto">
            <a:xfrm>
              <a:off x="4271" y="3445"/>
              <a:ext cx="67" cy="63"/>
              <a:chOff x="1824" y="3160"/>
              <a:chExt cx="67" cy="63"/>
            </a:xfrm>
          </p:grpSpPr>
          <p:sp>
            <p:nvSpPr>
              <p:cNvPr id="5285" name="Line 145"/>
              <p:cNvSpPr>
                <a:spLocks noChangeAspect="1" noChangeShapeType="1"/>
              </p:cNvSpPr>
              <p:nvPr/>
            </p:nvSpPr>
            <p:spPr bwMode="auto">
              <a:xfrm>
                <a:off x="1824" y="3187"/>
                <a:ext cx="6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86" name="Line 146"/>
              <p:cNvSpPr>
                <a:spLocks noChangeShapeType="1"/>
              </p:cNvSpPr>
              <p:nvPr/>
            </p:nvSpPr>
            <p:spPr bwMode="auto">
              <a:xfrm>
                <a:off x="1856" y="3160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77" name="Group 147"/>
            <p:cNvGrpSpPr>
              <a:grpSpLocks/>
            </p:cNvGrpSpPr>
            <p:nvPr/>
          </p:nvGrpSpPr>
          <p:grpSpPr bwMode="auto">
            <a:xfrm>
              <a:off x="4455" y="3504"/>
              <a:ext cx="67" cy="63"/>
              <a:chOff x="2008" y="3219"/>
              <a:chExt cx="67" cy="63"/>
            </a:xfrm>
          </p:grpSpPr>
          <p:sp>
            <p:nvSpPr>
              <p:cNvPr id="5283" name="Line 148"/>
              <p:cNvSpPr>
                <a:spLocks noChangeAspect="1" noChangeShapeType="1"/>
              </p:cNvSpPr>
              <p:nvPr/>
            </p:nvSpPr>
            <p:spPr bwMode="auto">
              <a:xfrm>
                <a:off x="2008" y="3249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84" name="Line 149"/>
              <p:cNvSpPr>
                <a:spLocks noChangeShapeType="1"/>
              </p:cNvSpPr>
              <p:nvPr/>
            </p:nvSpPr>
            <p:spPr bwMode="auto">
              <a:xfrm>
                <a:off x="2040" y="3219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78" name="Group 150"/>
            <p:cNvGrpSpPr>
              <a:grpSpLocks/>
            </p:cNvGrpSpPr>
            <p:nvPr/>
          </p:nvGrpSpPr>
          <p:grpSpPr bwMode="auto">
            <a:xfrm>
              <a:off x="4623" y="3440"/>
              <a:ext cx="62" cy="63"/>
              <a:chOff x="2176" y="3155"/>
              <a:chExt cx="62" cy="63"/>
            </a:xfrm>
          </p:grpSpPr>
          <p:sp>
            <p:nvSpPr>
              <p:cNvPr id="5281" name="Line 151"/>
              <p:cNvSpPr>
                <a:spLocks noChangeAspect="1" noChangeShapeType="1"/>
              </p:cNvSpPr>
              <p:nvPr/>
            </p:nvSpPr>
            <p:spPr bwMode="auto">
              <a:xfrm>
                <a:off x="2176" y="3187"/>
                <a:ext cx="6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82" name="Line 152"/>
              <p:cNvSpPr>
                <a:spLocks noChangeShapeType="1"/>
              </p:cNvSpPr>
              <p:nvPr/>
            </p:nvSpPr>
            <p:spPr bwMode="auto">
              <a:xfrm>
                <a:off x="2205" y="3155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279" name="Line 153"/>
            <p:cNvSpPr>
              <a:spLocks noChangeShapeType="1"/>
            </p:cNvSpPr>
            <p:nvPr/>
          </p:nvSpPr>
          <p:spPr bwMode="auto">
            <a:xfrm flipV="1">
              <a:off x="5031" y="2496"/>
              <a:ext cx="1" cy="2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80" name="Picture 158" descr="Рисунок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1" y="3216"/>
              <a:ext cx="3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9" name="Group 161"/>
          <p:cNvGrpSpPr>
            <a:grpSpLocks/>
          </p:cNvGrpSpPr>
          <p:nvPr/>
        </p:nvGrpSpPr>
        <p:grpSpPr bwMode="auto">
          <a:xfrm>
            <a:off x="3348038" y="2933700"/>
            <a:ext cx="2952750" cy="3098800"/>
            <a:chOff x="2247" y="1920"/>
            <a:chExt cx="1488" cy="1616"/>
          </a:xfrm>
        </p:grpSpPr>
        <p:graphicFrame>
          <p:nvGraphicFramePr>
            <p:cNvPr id="5129" name="Object 2"/>
            <p:cNvGraphicFramePr>
              <a:graphicFrameLocks noChangeAspect="1"/>
            </p:cNvGraphicFramePr>
            <p:nvPr/>
          </p:nvGraphicFramePr>
          <p:xfrm>
            <a:off x="2247" y="1920"/>
            <a:ext cx="1104" cy="1104"/>
          </p:xfrm>
          <a:graphic>
            <a:graphicData uri="http://schemas.openxmlformats.org/presentationml/2006/ole">
              <p:oleObj spid="_x0000_s5129" name="Image" r:id="rId6" imgW="1499471" imgH="1499471" progId="">
                <p:embed/>
              </p:oleObj>
            </a:graphicData>
          </a:graphic>
        </p:graphicFrame>
        <p:graphicFrame>
          <p:nvGraphicFramePr>
            <p:cNvPr id="5130" name="Object 3"/>
            <p:cNvGraphicFramePr>
              <a:graphicFrameLocks noChangeAspect="1"/>
            </p:cNvGraphicFramePr>
            <p:nvPr/>
          </p:nvGraphicFramePr>
          <p:xfrm>
            <a:off x="2702" y="3184"/>
            <a:ext cx="192" cy="162"/>
          </p:xfrm>
          <a:graphic>
            <a:graphicData uri="http://schemas.openxmlformats.org/presentationml/2006/ole">
              <p:oleObj spid="_x0000_s5130" name="CorelDRAW" r:id="rId7" imgW="1648080" imgH="1395720" progId="">
                <p:embed/>
              </p:oleObj>
            </a:graphicData>
          </a:graphic>
        </p:graphicFrame>
        <p:sp>
          <p:nvSpPr>
            <p:cNvPr id="5215" name="Line 45"/>
            <p:cNvSpPr>
              <a:spLocks noChangeAspect="1" noChangeShapeType="1"/>
            </p:cNvSpPr>
            <p:nvPr/>
          </p:nvSpPr>
          <p:spPr bwMode="auto">
            <a:xfrm>
              <a:off x="2922" y="3270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6" name="Line 46"/>
            <p:cNvSpPr>
              <a:spLocks noChangeAspect="1" noChangeShapeType="1"/>
            </p:cNvSpPr>
            <p:nvPr/>
          </p:nvSpPr>
          <p:spPr bwMode="auto">
            <a:xfrm>
              <a:off x="2884" y="3193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7" name="Line 47"/>
            <p:cNvSpPr>
              <a:spLocks noChangeAspect="1" noChangeShapeType="1"/>
            </p:cNvSpPr>
            <p:nvPr/>
          </p:nvSpPr>
          <p:spPr bwMode="auto">
            <a:xfrm>
              <a:off x="2664" y="3193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8" name="Line 48"/>
            <p:cNvSpPr>
              <a:spLocks noChangeAspect="1" noChangeShapeType="1"/>
            </p:cNvSpPr>
            <p:nvPr/>
          </p:nvSpPr>
          <p:spPr bwMode="auto">
            <a:xfrm>
              <a:off x="2779" y="3148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9" name="Line 49"/>
            <p:cNvSpPr>
              <a:spLocks noChangeAspect="1" noChangeShapeType="1"/>
            </p:cNvSpPr>
            <p:nvPr/>
          </p:nvSpPr>
          <p:spPr bwMode="auto">
            <a:xfrm>
              <a:off x="2779" y="3386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0" name="Line 50"/>
            <p:cNvSpPr>
              <a:spLocks noChangeAspect="1" noChangeShapeType="1"/>
            </p:cNvSpPr>
            <p:nvPr/>
          </p:nvSpPr>
          <p:spPr bwMode="auto">
            <a:xfrm>
              <a:off x="2634" y="3270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1" name="Line 51"/>
            <p:cNvSpPr>
              <a:spLocks noChangeAspect="1" noChangeShapeType="1"/>
            </p:cNvSpPr>
            <p:nvPr/>
          </p:nvSpPr>
          <p:spPr bwMode="auto">
            <a:xfrm>
              <a:off x="2884" y="3347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2" name="Line 52"/>
            <p:cNvSpPr>
              <a:spLocks noChangeAspect="1" noChangeShapeType="1"/>
            </p:cNvSpPr>
            <p:nvPr/>
          </p:nvSpPr>
          <p:spPr bwMode="auto">
            <a:xfrm>
              <a:off x="2664" y="3347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" name="Line 53"/>
            <p:cNvSpPr>
              <a:spLocks noChangeShapeType="1"/>
            </p:cNvSpPr>
            <p:nvPr/>
          </p:nvSpPr>
          <p:spPr bwMode="auto">
            <a:xfrm flipV="1">
              <a:off x="2797" y="2944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6" name="Text Box 54"/>
            <p:cNvSpPr txBox="1">
              <a:spLocks noChangeArrowheads="1"/>
            </p:cNvSpPr>
            <p:nvPr/>
          </p:nvSpPr>
          <p:spPr bwMode="auto">
            <a:xfrm>
              <a:off x="2823" y="3360"/>
              <a:ext cx="24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H</a:t>
              </a:r>
              <a:r>
                <a:rPr lang="en-US" sz="16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2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225" name="Line 76"/>
            <p:cNvSpPr>
              <a:spLocks noChangeShapeType="1"/>
            </p:cNvSpPr>
            <p:nvPr/>
          </p:nvSpPr>
          <p:spPr bwMode="auto">
            <a:xfrm flipV="1">
              <a:off x="3373" y="2448"/>
              <a:ext cx="1" cy="2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50" name="Text Box 78"/>
            <p:cNvSpPr txBox="1">
              <a:spLocks noChangeArrowheads="1"/>
            </p:cNvSpPr>
            <p:nvPr/>
          </p:nvSpPr>
          <p:spPr bwMode="auto">
            <a:xfrm>
              <a:off x="3495" y="3072"/>
              <a:ext cx="24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O</a:t>
              </a:r>
              <a:r>
                <a:rPr lang="en-US" sz="1600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sym typeface="Symbol" pitchFamily="18" charset="2"/>
                </a:rPr>
                <a:t>2</a:t>
              </a:r>
              <a:endPara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pSp>
          <p:nvGrpSpPr>
            <p:cNvPr id="5227" name="Group 105"/>
            <p:cNvGrpSpPr>
              <a:grpSpLocks/>
            </p:cNvGrpSpPr>
            <p:nvPr/>
          </p:nvGrpSpPr>
          <p:grpSpPr bwMode="auto">
            <a:xfrm>
              <a:off x="3119" y="2938"/>
              <a:ext cx="67" cy="63"/>
              <a:chOff x="1776" y="3037"/>
              <a:chExt cx="67" cy="63"/>
            </a:xfrm>
          </p:grpSpPr>
          <p:sp>
            <p:nvSpPr>
              <p:cNvPr id="5250" name="Line 106"/>
              <p:cNvSpPr>
                <a:spLocks noChangeAspect="1" noChangeShapeType="1"/>
              </p:cNvSpPr>
              <p:nvPr/>
            </p:nvSpPr>
            <p:spPr bwMode="auto">
              <a:xfrm>
                <a:off x="1776" y="3063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1" name="Line 107"/>
              <p:cNvSpPr>
                <a:spLocks noChangeShapeType="1"/>
              </p:cNvSpPr>
              <p:nvPr/>
            </p:nvSpPr>
            <p:spPr bwMode="auto">
              <a:xfrm>
                <a:off x="1809" y="3037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28" name="Group 108"/>
            <p:cNvGrpSpPr>
              <a:grpSpLocks/>
            </p:cNvGrpSpPr>
            <p:nvPr/>
          </p:nvGrpSpPr>
          <p:grpSpPr bwMode="auto">
            <a:xfrm>
              <a:off x="3167" y="2807"/>
              <a:ext cx="67" cy="63"/>
              <a:chOff x="1824" y="2906"/>
              <a:chExt cx="67" cy="63"/>
            </a:xfrm>
          </p:grpSpPr>
          <p:sp>
            <p:nvSpPr>
              <p:cNvPr id="5248" name="Line 109"/>
              <p:cNvSpPr>
                <a:spLocks noChangeAspect="1" noChangeShapeType="1"/>
              </p:cNvSpPr>
              <p:nvPr/>
            </p:nvSpPr>
            <p:spPr bwMode="auto">
              <a:xfrm>
                <a:off x="1824" y="2939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9" name="Line 110"/>
              <p:cNvSpPr>
                <a:spLocks noChangeShapeType="1"/>
              </p:cNvSpPr>
              <p:nvPr/>
            </p:nvSpPr>
            <p:spPr bwMode="auto">
              <a:xfrm>
                <a:off x="1858" y="2906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29" name="Group 111"/>
            <p:cNvGrpSpPr>
              <a:grpSpLocks/>
            </p:cNvGrpSpPr>
            <p:nvPr/>
          </p:nvGrpSpPr>
          <p:grpSpPr bwMode="auto">
            <a:xfrm>
              <a:off x="3351" y="2737"/>
              <a:ext cx="67" cy="63"/>
              <a:chOff x="2008" y="2836"/>
              <a:chExt cx="67" cy="63"/>
            </a:xfrm>
          </p:grpSpPr>
          <p:sp>
            <p:nvSpPr>
              <p:cNvPr id="5246" name="Line 112"/>
              <p:cNvSpPr>
                <a:spLocks noChangeAspect="1" noChangeShapeType="1"/>
              </p:cNvSpPr>
              <p:nvPr/>
            </p:nvSpPr>
            <p:spPr bwMode="auto">
              <a:xfrm>
                <a:off x="2008" y="2867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7" name="Line 113"/>
              <p:cNvSpPr>
                <a:spLocks noChangeShapeType="1"/>
              </p:cNvSpPr>
              <p:nvPr/>
            </p:nvSpPr>
            <p:spPr bwMode="auto">
              <a:xfrm>
                <a:off x="2040" y="2836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30" name="Group 114"/>
            <p:cNvGrpSpPr>
              <a:grpSpLocks/>
            </p:cNvGrpSpPr>
            <p:nvPr/>
          </p:nvGrpSpPr>
          <p:grpSpPr bwMode="auto">
            <a:xfrm>
              <a:off x="3519" y="2807"/>
              <a:ext cx="67" cy="63"/>
              <a:chOff x="2176" y="2906"/>
              <a:chExt cx="67" cy="63"/>
            </a:xfrm>
          </p:grpSpPr>
          <p:sp>
            <p:nvSpPr>
              <p:cNvPr id="5244" name="Line 115"/>
              <p:cNvSpPr>
                <a:spLocks noChangeAspect="1" noChangeShapeType="1"/>
              </p:cNvSpPr>
              <p:nvPr/>
            </p:nvSpPr>
            <p:spPr bwMode="auto">
              <a:xfrm>
                <a:off x="2176" y="2939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5" name="Line 116"/>
              <p:cNvSpPr>
                <a:spLocks noChangeShapeType="1"/>
              </p:cNvSpPr>
              <p:nvPr/>
            </p:nvSpPr>
            <p:spPr bwMode="auto">
              <a:xfrm>
                <a:off x="2208" y="2906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31" name="Group 117"/>
            <p:cNvGrpSpPr>
              <a:grpSpLocks/>
            </p:cNvGrpSpPr>
            <p:nvPr/>
          </p:nvGrpSpPr>
          <p:grpSpPr bwMode="auto">
            <a:xfrm>
              <a:off x="3580" y="2934"/>
              <a:ext cx="67" cy="63"/>
              <a:chOff x="2237" y="3033"/>
              <a:chExt cx="67" cy="63"/>
            </a:xfrm>
          </p:grpSpPr>
          <p:sp>
            <p:nvSpPr>
              <p:cNvPr id="5242" name="Line 118"/>
              <p:cNvSpPr>
                <a:spLocks noChangeAspect="1" noChangeShapeType="1"/>
              </p:cNvSpPr>
              <p:nvPr/>
            </p:nvSpPr>
            <p:spPr bwMode="auto">
              <a:xfrm>
                <a:off x="2237" y="3063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3" name="Line 119"/>
              <p:cNvSpPr>
                <a:spLocks noChangeShapeType="1"/>
              </p:cNvSpPr>
              <p:nvPr/>
            </p:nvSpPr>
            <p:spPr bwMode="auto">
              <a:xfrm>
                <a:off x="2267" y="3033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32" name="Group 120"/>
            <p:cNvGrpSpPr>
              <a:grpSpLocks/>
            </p:cNvGrpSpPr>
            <p:nvPr/>
          </p:nvGrpSpPr>
          <p:grpSpPr bwMode="auto">
            <a:xfrm>
              <a:off x="3167" y="3061"/>
              <a:ext cx="67" cy="63"/>
              <a:chOff x="1824" y="3160"/>
              <a:chExt cx="67" cy="63"/>
            </a:xfrm>
          </p:grpSpPr>
          <p:sp>
            <p:nvSpPr>
              <p:cNvPr id="5240" name="Line 121"/>
              <p:cNvSpPr>
                <a:spLocks noChangeAspect="1" noChangeShapeType="1"/>
              </p:cNvSpPr>
              <p:nvPr/>
            </p:nvSpPr>
            <p:spPr bwMode="auto">
              <a:xfrm>
                <a:off x="1824" y="3187"/>
                <a:ext cx="6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1" name="Line 122"/>
              <p:cNvSpPr>
                <a:spLocks noChangeShapeType="1"/>
              </p:cNvSpPr>
              <p:nvPr/>
            </p:nvSpPr>
            <p:spPr bwMode="auto">
              <a:xfrm>
                <a:off x="1856" y="3160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33" name="Group 123"/>
            <p:cNvGrpSpPr>
              <a:grpSpLocks/>
            </p:cNvGrpSpPr>
            <p:nvPr/>
          </p:nvGrpSpPr>
          <p:grpSpPr bwMode="auto">
            <a:xfrm>
              <a:off x="3351" y="3120"/>
              <a:ext cx="67" cy="63"/>
              <a:chOff x="2008" y="3219"/>
              <a:chExt cx="67" cy="63"/>
            </a:xfrm>
          </p:grpSpPr>
          <p:sp>
            <p:nvSpPr>
              <p:cNvPr id="5238" name="Line 124"/>
              <p:cNvSpPr>
                <a:spLocks noChangeAspect="1" noChangeShapeType="1"/>
              </p:cNvSpPr>
              <p:nvPr/>
            </p:nvSpPr>
            <p:spPr bwMode="auto">
              <a:xfrm>
                <a:off x="2008" y="3249"/>
                <a:ext cx="6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9" name="Line 125"/>
              <p:cNvSpPr>
                <a:spLocks noChangeShapeType="1"/>
              </p:cNvSpPr>
              <p:nvPr/>
            </p:nvSpPr>
            <p:spPr bwMode="auto">
              <a:xfrm>
                <a:off x="2040" y="3219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34" name="Group 126"/>
            <p:cNvGrpSpPr>
              <a:grpSpLocks/>
            </p:cNvGrpSpPr>
            <p:nvPr/>
          </p:nvGrpSpPr>
          <p:grpSpPr bwMode="auto">
            <a:xfrm>
              <a:off x="3519" y="3056"/>
              <a:ext cx="62" cy="63"/>
              <a:chOff x="2176" y="3155"/>
              <a:chExt cx="62" cy="63"/>
            </a:xfrm>
          </p:grpSpPr>
          <p:sp>
            <p:nvSpPr>
              <p:cNvPr id="5236" name="Line 127"/>
              <p:cNvSpPr>
                <a:spLocks noChangeAspect="1" noChangeShapeType="1"/>
              </p:cNvSpPr>
              <p:nvPr/>
            </p:nvSpPr>
            <p:spPr bwMode="auto">
              <a:xfrm>
                <a:off x="2176" y="3187"/>
                <a:ext cx="6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7" name="Line 128"/>
              <p:cNvSpPr>
                <a:spLocks noChangeShapeType="1"/>
              </p:cNvSpPr>
              <p:nvPr/>
            </p:nvSpPr>
            <p:spPr bwMode="auto">
              <a:xfrm>
                <a:off x="2205" y="3155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5235" name="Picture 159" descr="Рисунок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7" y="2832"/>
              <a:ext cx="3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9" name="TextBox 158"/>
          <p:cNvSpPr txBox="1"/>
          <p:nvPr/>
        </p:nvSpPr>
        <p:spPr>
          <a:xfrm>
            <a:off x="323850" y="6165850"/>
            <a:ext cx="7848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Влияние размера и заряда частицы</a:t>
            </a:r>
          </a:p>
        </p:txBody>
      </p:sp>
      <p:grpSp>
        <p:nvGrpSpPr>
          <p:cNvPr id="5141" name="Группа 175"/>
          <p:cNvGrpSpPr>
            <a:grpSpLocks/>
          </p:cNvGrpSpPr>
          <p:nvPr/>
        </p:nvGrpSpPr>
        <p:grpSpPr bwMode="auto">
          <a:xfrm>
            <a:off x="250825" y="2922588"/>
            <a:ext cx="3203575" cy="3108325"/>
            <a:chOff x="250825" y="2922588"/>
            <a:chExt cx="3203575" cy="3108325"/>
          </a:xfrm>
        </p:grpSpPr>
        <p:grpSp>
          <p:nvGrpSpPr>
            <p:cNvPr id="5150" name="Group 160"/>
            <p:cNvGrpSpPr>
              <a:grpSpLocks/>
            </p:cNvGrpSpPr>
            <p:nvPr/>
          </p:nvGrpSpPr>
          <p:grpSpPr bwMode="auto">
            <a:xfrm>
              <a:off x="250825" y="2922588"/>
              <a:ext cx="3203575" cy="3108325"/>
              <a:chOff x="590" y="1925"/>
              <a:chExt cx="1561" cy="1609"/>
            </a:xfrm>
          </p:grpSpPr>
          <p:graphicFrame>
            <p:nvGraphicFramePr>
              <p:cNvPr id="5126" name="Object 6"/>
              <p:cNvGraphicFramePr>
                <a:graphicFrameLocks noChangeAspect="1"/>
              </p:cNvGraphicFramePr>
              <p:nvPr/>
            </p:nvGraphicFramePr>
            <p:xfrm>
              <a:off x="590" y="1925"/>
              <a:ext cx="1104" cy="1104"/>
            </p:xfrm>
            <a:graphic>
              <a:graphicData uri="http://schemas.openxmlformats.org/presentationml/2006/ole">
                <p:oleObj spid="_x0000_s5126" name="Image" r:id="rId8" imgW="1499471" imgH="1499471" progId="">
                  <p:embed/>
                </p:oleObj>
              </a:graphicData>
            </a:graphic>
          </p:graphicFrame>
          <p:grpSp>
            <p:nvGrpSpPr>
              <p:cNvPr id="5153" name="Group 5"/>
              <p:cNvGrpSpPr>
                <a:grpSpLocks noChangeAspect="1"/>
              </p:cNvGrpSpPr>
              <p:nvPr/>
            </p:nvGrpSpPr>
            <p:grpSpPr bwMode="auto">
              <a:xfrm>
                <a:off x="1093" y="2037"/>
                <a:ext cx="95" cy="95"/>
                <a:chOff x="2304" y="1968"/>
                <a:chExt cx="96" cy="96"/>
              </a:xfrm>
            </p:grpSpPr>
            <p:sp>
              <p:nvSpPr>
                <p:cNvPr id="5213" name="Line 6"/>
                <p:cNvSpPr>
                  <a:spLocks noChangeAspect="1" noChangeShapeType="1"/>
                </p:cNvSpPr>
                <p:nvPr/>
              </p:nvSpPr>
              <p:spPr bwMode="auto">
                <a:xfrm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4" name="Line 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54" name="Group 8"/>
              <p:cNvGrpSpPr>
                <a:grpSpLocks noChangeAspect="1"/>
              </p:cNvGrpSpPr>
              <p:nvPr/>
            </p:nvGrpSpPr>
            <p:grpSpPr bwMode="auto">
              <a:xfrm>
                <a:off x="1383" y="2155"/>
                <a:ext cx="95" cy="95"/>
                <a:chOff x="2304" y="1968"/>
                <a:chExt cx="96" cy="96"/>
              </a:xfrm>
            </p:grpSpPr>
            <p:sp>
              <p:nvSpPr>
                <p:cNvPr id="5211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2" name="Line 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55" name="Group 11"/>
              <p:cNvGrpSpPr>
                <a:grpSpLocks noChangeAspect="1"/>
              </p:cNvGrpSpPr>
              <p:nvPr/>
            </p:nvGrpSpPr>
            <p:grpSpPr bwMode="auto">
              <a:xfrm>
                <a:off x="1478" y="2421"/>
                <a:ext cx="95" cy="95"/>
                <a:chOff x="2304" y="1968"/>
                <a:chExt cx="96" cy="96"/>
              </a:xfrm>
            </p:grpSpPr>
            <p:sp>
              <p:nvSpPr>
                <p:cNvPr id="5209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10" name="Line 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56" name="Group 14"/>
              <p:cNvGrpSpPr>
                <a:grpSpLocks noChangeAspect="1"/>
              </p:cNvGrpSpPr>
              <p:nvPr/>
            </p:nvGrpSpPr>
            <p:grpSpPr bwMode="auto">
              <a:xfrm>
                <a:off x="1383" y="2688"/>
                <a:ext cx="95" cy="95"/>
                <a:chOff x="2304" y="1968"/>
                <a:chExt cx="96" cy="96"/>
              </a:xfrm>
            </p:grpSpPr>
            <p:sp>
              <p:nvSpPr>
                <p:cNvPr id="5207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8" name="Line 1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57" name="Group 17"/>
              <p:cNvGrpSpPr>
                <a:grpSpLocks noChangeAspect="1"/>
              </p:cNvGrpSpPr>
              <p:nvPr/>
            </p:nvGrpSpPr>
            <p:grpSpPr bwMode="auto">
              <a:xfrm>
                <a:off x="830" y="2688"/>
                <a:ext cx="95" cy="95"/>
                <a:chOff x="2304" y="1968"/>
                <a:chExt cx="96" cy="96"/>
              </a:xfrm>
            </p:grpSpPr>
            <p:sp>
              <p:nvSpPr>
                <p:cNvPr id="5205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6" name="Line 1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58" name="Group 20"/>
              <p:cNvGrpSpPr>
                <a:grpSpLocks noChangeAspect="1"/>
              </p:cNvGrpSpPr>
              <p:nvPr/>
            </p:nvGrpSpPr>
            <p:grpSpPr bwMode="auto">
              <a:xfrm>
                <a:off x="830" y="2155"/>
                <a:ext cx="95" cy="95"/>
                <a:chOff x="2304" y="1968"/>
                <a:chExt cx="96" cy="96"/>
              </a:xfrm>
            </p:grpSpPr>
            <p:sp>
              <p:nvSpPr>
                <p:cNvPr id="5203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4" name="Line 2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59" name="Group 23"/>
              <p:cNvGrpSpPr>
                <a:grpSpLocks noChangeAspect="1"/>
              </p:cNvGrpSpPr>
              <p:nvPr/>
            </p:nvGrpSpPr>
            <p:grpSpPr bwMode="auto">
              <a:xfrm>
                <a:off x="705" y="2421"/>
                <a:ext cx="95" cy="95"/>
                <a:chOff x="2304" y="1968"/>
                <a:chExt cx="96" cy="96"/>
              </a:xfrm>
            </p:grpSpPr>
            <p:sp>
              <p:nvSpPr>
                <p:cNvPr id="5201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2" name="Line 2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60" name="Group 26"/>
              <p:cNvGrpSpPr>
                <a:grpSpLocks noChangeAspect="1"/>
              </p:cNvGrpSpPr>
              <p:nvPr/>
            </p:nvGrpSpPr>
            <p:grpSpPr bwMode="auto">
              <a:xfrm>
                <a:off x="1095" y="2808"/>
                <a:ext cx="95" cy="95"/>
                <a:chOff x="2304" y="1968"/>
                <a:chExt cx="96" cy="96"/>
              </a:xfrm>
            </p:grpSpPr>
            <p:sp>
              <p:nvSpPr>
                <p:cNvPr id="5199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0" name="Line 2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04" y="201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aphicFrame>
            <p:nvGraphicFramePr>
              <p:cNvPr id="5127" name="Object 7"/>
              <p:cNvGraphicFramePr>
                <a:graphicFrameLocks noChangeAspect="1"/>
              </p:cNvGraphicFramePr>
              <p:nvPr/>
            </p:nvGraphicFramePr>
            <p:xfrm>
              <a:off x="1045" y="3189"/>
              <a:ext cx="192" cy="162"/>
            </p:xfrm>
            <a:graphic>
              <a:graphicData uri="http://schemas.openxmlformats.org/presentationml/2006/ole">
                <p:oleObj spid="_x0000_s5127" name="CorelDRAW" r:id="rId9" imgW="1648080" imgH="1395720" progId="">
                  <p:embed/>
                </p:oleObj>
              </a:graphicData>
            </a:graphic>
          </p:graphicFrame>
          <p:sp>
            <p:nvSpPr>
              <p:cNvPr id="5161" name="Line 30"/>
              <p:cNvSpPr>
                <a:spLocks noChangeAspect="1" noChangeShapeType="1"/>
              </p:cNvSpPr>
              <p:nvPr/>
            </p:nvSpPr>
            <p:spPr bwMode="auto">
              <a:xfrm>
                <a:off x="1265" y="3275"/>
                <a:ext cx="4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2" name="Line 31"/>
              <p:cNvSpPr>
                <a:spLocks noChangeAspect="1" noChangeShapeType="1"/>
              </p:cNvSpPr>
              <p:nvPr/>
            </p:nvSpPr>
            <p:spPr bwMode="auto">
              <a:xfrm>
                <a:off x="1227" y="3198"/>
                <a:ext cx="4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3" name="Line 32"/>
              <p:cNvSpPr>
                <a:spLocks noChangeAspect="1" noChangeShapeType="1"/>
              </p:cNvSpPr>
              <p:nvPr/>
            </p:nvSpPr>
            <p:spPr bwMode="auto">
              <a:xfrm>
                <a:off x="1007" y="3198"/>
                <a:ext cx="4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4" name="Line 33"/>
              <p:cNvSpPr>
                <a:spLocks noChangeAspect="1" noChangeShapeType="1"/>
              </p:cNvSpPr>
              <p:nvPr/>
            </p:nvSpPr>
            <p:spPr bwMode="auto">
              <a:xfrm>
                <a:off x="1122" y="3153"/>
                <a:ext cx="4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5" name="Line 34"/>
              <p:cNvSpPr>
                <a:spLocks noChangeAspect="1" noChangeShapeType="1"/>
              </p:cNvSpPr>
              <p:nvPr/>
            </p:nvSpPr>
            <p:spPr bwMode="auto">
              <a:xfrm>
                <a:off x="1122" y="3391"/>
                <a:ext cx="4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6" name="Line 35"/>
              <p:cNvSpPr>
                <a:spLocks noChangeAspect="1" noChangeShapeType="1"/>
              </p:cNvSpPr>
              <p:nvPr/>
            </p:nvSpPr>
            <p:spPr bwMode="auto">
              <a:xfrm>
                <a:off x="977" y="3275"/>
                <a:ext cx="4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7" name="Line 36"/>
              <p:cNvSpPr>
                <a:spLocks noChangeAspect="1" noChangeShapeType="1"/>
              </p:cNvSpPr>
              <p:nvPr/>
            </p:nvSpPr>
            <p:spPr bwMode="auto">
              <a:xfrm>
                <a:off x="1227" y="3352"/>
                <a:ext cx="4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8" name="Line 37"/>
              <p:cNvSpPr>
                <a:spLocks noChangeAspect="1" noChangeShapeType="1"/>
              </p:cNvSpPr>
              <p:nvPr/>
            </p:nvSpPr>
            <p:spPr bwMode="auto">
              <a:xfrm>
                <a:off x="1007" y="3352"/>
                <a:ext cx="4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9" name="Line 38"/>
              <p:cNvSpPr>
                <a:spLocks noChangeShapeType="1"/>
              </p:cNvSpPr>
              <p:nvPr/>
            </p:nvSpPr>
            <p:spPr bwMode="auto">
              <a:xfrm flipV="1">
                <a:off x="1140" y="2949"/>
                <a:ext cx="1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13" name="Text Box 41"/>
              <p:cNvSpPr txBox="1">
                <a:spLocks noChangeArrowheads="1"/>
              </p:cNvSpPr>
              <p:nvPr/>
            </p:nvSpPr>
            <p:spPr bwMode="auto">
              <a:xfrm>
                <a:off x="1191" y="3360"/>
                <a:ext cx="2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Symbol" pitchFamily="18" charset="2"/>
                  </a:rPr>
                  <a:t>H</a:t>
                </a:r>
                <a:r>
                  <a:rPr lang="en-US" sz="16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Symbol" pitchFamily="18" charset="2"/>
                  </a:rPr>
                  <a:t>2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71" name="Line 75"/>
              <p:cNvSpPr>
                <a:spLocks noChangeShapeType="1"/>
              </p:cNvSpPr>
              <p:nvPr/>
            </p:nvSpPr>
            <p:spPr bwMode="auto">
              <a:xfrm flipV="1">
                <a:off x="1791" y="2448"/>
                <a:ext cx="1" cy="2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49" name="Text Box 77"/>
              <p:cNvSpPr txBox="1">
                <a:spLocks noChangeArrowheads="1"/>
              </p:cNvSpPr>
              <p:nvPr/>
            </p:nvSpPr>
            <p:spPr bwMode="auto">
              <a:xfrm>
                <a:off x="1911" y="3072"/>
                <a:ext cx="24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Symbol" pitchFamily="18" charset="2"/>
                  </a:rPr>
                  <a:t>O</a:t>
                </a:r>
                <a:r>
                  <a:rPr lang="en-US" sz="16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Symbol" pitchFamily="18" charset="2"/>
                  </a:rPr>
                  <a:t>2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5173" name="Group 81"/>
              <p:cNvGrpSpPr>
                <a:grpSpLocks/>
              </p:cNvGrpSpPr>
              <p:nvPr/>
            </p:nvGrpSpPr>
            <p:grpSpPr bwMode="auto">
              <a:xfrm>
                <a:off x="1527" y="2941"/>
                <a:ext cx="67" cy="63"/>
                <a:chOff x="1776" y="3037"/>
                <a:chExt cx="67" cy="63"/>
              </a:xfrm>
            </p:grpSpPr>
            <p:sp>
              <p:nvSpPr>
                <p:cNvPr id="5197" name="Line 82"/>
                <p:cNvSpPr>
                  <a:spLocks noChangeAspect="1" noChangeShapeType="1"/>
                </p:cNvSpPr>
                <p:nvPr/>
              </p:nvSpPr>
              <p:spPr bwMode="auto">
                <a:xfrm>
                  <a:off x="1776" y="3063"/>
                  <a:ext cx="67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8" name="Line 83"/>
                <p:cNvSpPr>
                  <a:spLocks noChangeShapeType="1"/>
                </p:cNvSpPr>
                <p:nvPr/>
              </p:nvSpPr>
              <p:spPr bwMode="auto">
                <a:xfrm>
                  <a:off x="1809" y="3037"/>
                  <a:ext cx="0" cy="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74" name="Group 84"/>
              <p:cNvGrpSpPr>
                <a:grpSpLocks/>
              </p:cNvGrpSpPr>
              <p:nvPr/>
            </p:nvGrpSpPr>
            <p:grpSpPr bwMode="auto">
              <a:xfrm>
                <a:off x="1575" y="2810"/>
                <a:ext cx="67" cy="63"/>
                <a:chOff x="1824" y="2906"/>
                <a:chExt cx="67" cy="63"/>
              </a:xfrm>
            </p:grpSpPr>
            <p:sp>
              <p:nvSpPr>
                <p:cNvPr id="5195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2939"/>
                  <a:ext cx="67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6" name="Line 86"/>
                <p:cNvSpPr>
                  <a:spLocks noChangeShapeType="1"/>
                </p:cNvSpPr>
                <p:nvPr/>
              </p:nvSpPr>
              <p:spPr bwMode="auto">
                <a:xfrm>
                  <a:off x="1858" y="2906"/>
                  <a:ext cx="0" cy="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75" name="Group 87"/>
              <p:cNvGrpSpPr>
                <a:grpSpLocks/>
              </p:cNvGrpSpPr>
              <p:nvPr/>
            </p:nvGrpSpPr>
            <p:grpSpPr bwMode="auto">
              <a:xfrm>
                <a:off x="1759" y="2740"/>
                <a:ext cx="67" cy="63"/>
                <a:chOff x="2008" y="2836"/>
                <a:chExt cx="67" cy="63"/>
              </a:xfrm>
            </p:grpSpPr>
            <p:sp>
              <p:nvSpPr>
                <p:cNvPr id="5193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2008" y="2867"/>
                  <a:ext cx="67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4" name="Line 89"/>
                <p:cNvSpPr>
                  <a:spLocks noChangeShapeType="1"/>
                </p:cNvSpPr>
                <p:nvPr/>
              </p:nvSpPr>
              <p:spPr bwMode="auto">
                <a:xfrm>
                  <a:off x="2040" y="2836"/>
                  <a:ext cx="0" cy="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76" name="Group 90"/>
              <p:cNvGrpSpPr>
                <a:grpSpLocks/>
              </p:cNvGrpSpPr>
              <p:nvPr/>
            </p:nvGrpSpPr>
            <p:grpSpPr bwMode="auto">
              <a:xfrm>
                <a:off x="1927" y="2810"/>
                <a:ext cx="67" cy="63"/>
                <a:chOff x="2176" y="2906"/>
                <a:chExt cx="67" cy="63"/>
              </a:xfrm>
            </p:grpSpPr>
            <p:sp>
              <p:nvSpPr>
                <p:cNvPr id="5191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2176" y="2939"/>
                  <a:ext cx="67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2" name="Line 92"/>
                <p:cNvSpPr>
                  <a:spLocks noChangeShapeType="1"/>
                </p:cNvSpPr>
                <p:nvPr/>
              </p:nvSpPr>
              <p:spPr bwMode="auto">
                <a:xfrm>
                  <a:off x="2208" y="2906"/>
                  <a:ext cx="0" cy="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77" name="Group 93"/>
              <p:cNvGrpSpPr>
                <a:grpSpLocks/>
              </p:cNvGrpSpPr>
              <p:nvPr/>
            </p:nvGrpSpPr>
            <p:grpSpPr bwMode="auto">
              <a:xfrm>
                <a:off x="1988" y="2937"/>
                <a:ext cx="67" cy="63"/>
                <a:chOff x="2237" y="3033"/>
                <a:chExt cx="67" cy="63"/>
              </a:xfrm>
            </p:grpSpPr>
            <p:sp>
              <p:nvSpPr>
                <p:cNvPr id="5189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2237" y="3063"/>
                  <a:ext cx="67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0" name="Line 95"/>
                <p:cNvSpPr>
                  <a:spLocks noChangeShapeType="1"/>
                </p:cNvSpPr>
                <p:nvPr/>
              </p:nvSpPr>
              <p:spPr bwMode="auto">
                <a:xfrm>
                  <a:off x="2267" y="3033"/>
                  <a:ext cx="0" cy="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78" name="Group 96"/>
              <p:cNvGrpSpPr>
                <a:grpSpLocks/>
              </p:cNvGrpSpPr>
              <p:nvPr/>
            </p:nvGrpSpPr>
            <p:grpSpPr bwMode="auto">
              <a:xfrm>
                <a:off x="1575" y="3064"/>
                <a:ext cx="67" cy="63"/>
                <a:chOff x="1824" y="3160"/>
                <a:chExt cx="67" cy="63"/>
              </a:xfrm>
            </p:grpSpPr>
            <p:sp>
              <p:nvSpPr>
                <p:cNvPr id="5187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3187"/>
                  <a:ext cx="67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8" name="Line 98"/>
                <p:cNvSpPr>
                  <a:spLocks noChangeShapeType="1"/>
                </p:cNvSpPr>
                <p:nvPr/>
              </p:nvSpPr>
              <p:spPr bwMode="auto">
                <a:xfrm>
                  <a:off x="1856" y="3160"/>
                  <a:ext cx="0" cy="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79" name="Group 99"/>
              <p:cNvGrpSpPr>
                <a:grpSpLocks/>
              </p:cNvGrpSpPr>
              <p:nvPr/>
            </p:nvGrpSpPr>
            <p:grpSpPr bwMode="auto">
              <a:xfrm>
                <a:off x="1759" y="3123"/>
                <a:ext cx="67" cy="63"/>
                <a:chOff x="2008" y="3219"/>
                <a:chExt cx="67" cy="63"/>
              </a:xfrm>
            </p:grpSpPr>
            <p:sp>
              <p:nvSpPr>
                <p:cNvPr id="5185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2008" y="3249"/>
                  <a:ext cx="67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6" name="Line 101"/>
                <p:cNvSpPr>
                  <a:spLocks noChangeShapeType="1"/>
                </p:cNvSpPr>
                <p:nvPr/>
              </p:nvSpPr>
              <p:spPr bwMode="auto">
                <a:xfrm>
                  <a:off x="2040" y="3219"/>
                  <a:ext cx="0" cy="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80" name="Group 102"/>
              <p:cNvGrpSpPr>
                <a:grpSpLocks/>
              </p:cNvGrpSpPr>
              <p:nvPr/>
            </p:nvGrpSpPr>
            <p:grpSpPr bwMode="auto">
              <a:xfrm>
                <a:off x="1927" y="3059"/>
                <a:ext cx="62" cy="63"/>
                <a:chOff x="2176" y="3155"/>
                <a:chExt cx="62" cy="63"/>
              </a:xfrm>
            </p:grpSpPr>
            <p:sp>
              <p:nvSpPr>
                <p:cNvPr id="5183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2176" y="3187"/>
                  <a:ext cx="6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4" name="Line 104"/>
                <p:cNvSpPr>
                  <a:spLocks noChangeShapeType="1"/>
                </p:cNvSpPr>
                <p:nvPr/>
              </p:nvSpPr>
              <p:spPr bwMode="auto">
                <a:xfrm>
                  <a:off x="2205" y="3155"/>
                  <a:ext cx="0" cy="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5181" name="Picture 154" descr="Рисунок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3" y="2832"/>
                <a:ext cx="31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5128" name="Object 160"/>
              <p:cNvGraphicFramePr>
                <a:graphicFrameLocks noChangeAspect="1"/>
              </p:cNvGraphicFramePr>
              <p:nvPr/>
            </p:nvGraphicFramePr>
            <p:xfrm>
              <a:off x="728" y="2503"/>
              <a:ext cx="192" cy="162"/>
            </p:xfrm>
            <a:graphic>
              <a:graphicData uri="http://schemas.openxmlformats.org/presentationml/2006/ole">
                <p:oleObj spid="_x0000_s5128" name="CorelDRAW" r:id="rId10" imgW="1648080" imgH="1395720" progId="">
                  <p:embed/>
                </p:oleObj>
              </a:graphicData>
            </a:graphic>
          </p:graphicFrame>
          <p:sp>
            <p:nvSpPr>
              <p:cNvPr id="162" name="Text Box 41"/>
              <p:cNvSpPr txBox="1">
                <a:spLocks noChangeArrowheads="1"/>
              </p:cNvSpPr>
              <p:nvPr/>
            </p:nvSpPr>
            <p:spPr bwMode="auto">
              <a:xfrm>
                <a:off x="710" y="2485"/>
                <a:ext cx="24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Symbol" pitchFamily="18" charset="2"/>
                  </a:rPr>
                  <a:t>H</a:t>
                </a:r>
                <a:r>
                  <a:rPr lang="en-US" sz="16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Symbol" pitchFamily="18" charset="2"/>
                  </a:rPr>
                  <a:t>2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aphicFrame>
          <p:nvGraphicFramePr>
            <p:cNvPr id="5124" name="Object 161"/>
            <p:cNvGraphicFramePr>
              <a:graphicFrameLocks noChangeAspect="1"/>
            </p:cNvGraphicFramePr>
            <p:nvPr/>
          </p:nvGraphicFramePr>
          <p:xfrm>
            <a:off x="1524000" y="4419600"/>
            <a:ext cx="393700" cy="312738"/>
          </p:xfrm>
          <a:graphic>
            <a:graphicData uri="http://schemas.openxmlformats.org/presentationml/2006/ole">
              <p:oleObj spid="_x0000_s5124" name="CorelDRAW" r:id="rId11" imgW="1648080" imgH="1395720" progId="">
                <p:embed/>
              </p:oleObj>
            </a:graphicData>
          </a:graphic>
        </p:graphicFrame>
        <p:graphicFrame>
          <p:nvGraphicFramePr>
            <p:cNvPr id="5125" name="Object 162"/>
            <p:cNvGraphicFramePr>
              <a:graphicFrameLocks noChangeAspect="1"/>
            </p:cNvGraphicFramePr>
            <p:nvPr/>
          </p:nvGraphicFramePr>
          <p:xfrm>
            <a:off x="990600" y="4267200"/>
            <a:ext cx="393700" cy="312738"/>
          </p:xfrm>
          <a:graphic>
            <a:graphicData uri="http://schemas.openxmlformats.org/presentationml/2006/ole">
              <p:oleObj spid="_x0000_s5125" name="CorelDRAW" r:id="rId12" imgW="1648080" imgH="1395720" progId="">
                <p:embed/>
              </p:oleObj>
            </a:graphicData>
          </a:graphic>
        </p:graphicFrame>
        <p:sp>
          <p:nvSpPr>
            <p:cNvPr id="168" name="Text Box 41"/>
            <p:cNvSpPr txBox="1">
              <a:spLocks noChangeArrowheads="1"/>
            </p:cNvSpPr>
            <p:nvPr/>
          </p:nvSpPr>
          <p:spPr bwMode="auto">
            <a:xfrm>
              <a:off x="955675" y="4235450"/>
              <a:ext cx="492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 pitchFamily="18" charset="2"/>
                </a:rPr>
                <a:t>H</a:t>
              </a:r>
              <a:r>
                <a:rPr lang="en-US" sz="16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 pitchFamily="18" charset="2"/>
                </a:rPr>
                <a:t>2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9" name="Text Box 41"/>
            <p:cNvSpPr txBox="1">
              <a:spLocks noChangeArrowheads="1"/>
            </p:cNvSpPr>
            <p:nvPr/>
          </p:nvSpPr>
          <p:spPr bwMode="auto">
            <a:xfrm>
              <a:off x="1489075" y="4387850"/>
              <a:ext cx="492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 pitchFamily="18" charset="2"/>
                </a:rPr>
                <a:t>H</a:t>
              </a:r>
              <a:r>
                <a:rPr lang="en-US" sz="16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 pitchFamily="18" charset="2"/>
                </a:rPr>
                <a:t>2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122" name="Object 163"/>
          <p:cNvGraphicFramePr>
            <a:graphicFrameLocks noChangeAspect="1"/>
          </p:cNvGraphicFramePr>
          <p:nvPr/>
        </p:nvGraphicFramePr>
        <p:xfrm>
          <a:off x="3962400" y="4337050"/>
          <a:ext cx="381000" cy="311150"/>
        </p:xfrm>
        <a:graphic>
          <a:graphicData uri="http://schemas.openxmlformats.org/presentationml/2006/ole">
            <p:oleObj spid="_x0000_s5122" name="CorelDRAW" r:id="rId13" imgW="1648080" imgH="1395720" progId="">
              <p:embed/>
            </p:oleObj>
          </a:graphicData>
        </a:graphic>
      </p:graphicFrame>
      <p:graphicFrame>
        <p:nvGraphicFramePr>
          <p:cNvPr id="5123" name="Object 164"/>
          <p:cNvGraphicFramePr>
            <a:graphicFrameLocks noChangeAspect="1"/>
          </p:cNvGraphicFramePr>
          <p:nvPr/>
        </p:nvGraphicFramePr>
        <p:xfrm>
          <a:off x="4876800" y="4184650"/>
          <a:ext cx="381000" cy="311150"/>
        </p:xfrm>
        <a:graphic>
          <a:graphicData uri="http://schemas.openxmlformats.org/presentationml/2006/ole">
            <p:oleObj spid="_x0000_s5123" name="CorelDRAW" r:id="rId14" imgW="1648080" imgH="1395720" progId="">
              <p:embed/>
            </p:oleObj>
          </a:graphicData>
        </a:graphic>
      </p:graphicFrame>
      <p:sp>
        <p:nvSpPr>
          <p:cNvPr id="172" name="Text Box 41"/>
          <p:cNvSpPr txBox="1">
            <a:spLocks noChangeArrowheads="1"/>
          </p:cNvSpPr>
          <p:nvPr/>
        </p:nvSpPr>
        <p:spPr bwMode="auto">
          <a:xfrm>
            <a:off x="3927475" y="4343400"/>
            <a:ext cx="49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H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3" name="Text Box 41"/>
          <p:cNvSpPr txBox="1">
            <a:spLocks noChangeArrowheads="1"/>
          </p:cNvSpPr>
          <p:nvPr/>
        </p:nvSpPr>
        <p:spPr bwMode="auto">
          <a:xfrm>
            <a:off x="4841875" y="4159250"/>
            <a:ext cx="49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H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44" name="Picture 159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419600"/>
            <a:ext cx="63341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 Box 78"/>
          <p:cNvSpPr txBox="1">
            <a:spLocks noChangeArrowheads="1"/>
          </p:cNvSpPr>
          <p:nvPr/>
        </p:nvSpPr>
        <p:spPr bwMode="auto">
          <a:xfrm>
            <a:off x="4476750" y="4495800"/>
            <a:ext cx="4762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O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46" name="Picture 158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3125" y="4343400"/>
            <a:ext cx="6365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Text Box 80"/>
          <p:cNvSpPr txBox="1">
            <a:spLocks noChangeArrowheads="1"/>
          </p:cNvSpPr>
          <p:nvPr/>
        </p:nvSpPr>
        <p:spPr bwMode="auto">
          <a:xfrm>
            <a:off x="7315200" y="4419600"/>
            <a:ext cx="4794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O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6" name="Номер слайда 1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B5678-810B-4D3D-A863-131FCFDC01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163" y="1487488"/>
          <a:ext cx="4300537" cy="4029075"/>
        </p:xfrm>
        <a:graphic>
          <a:graphicData uri="http://schemas.openxmlformats.org/presentationml/2006/ole">
            <p:oleObj spid="_x0000_s2050" name="Worksheet" r:id="rId3" imgW="4295781" imgH="4019567" progId="Excel.Sheet.8">
              <p:embed/>
            </p:oleObj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528" y="188913"/>
            <a:ext cx="856895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КИНЕТИКА ЭЛЕКТРОФЛОТАЦИОННОГО ПРОЦЕССА</a:t>
            </a: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4572000" y="1628775"/>
            <a:ext cx="401637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eaLnBrk="0" hangingPunct="0"/>
            <a:r>
              <a:rPr lang="en-US" sz="1400" b="1"/>
              <a:t>I.  Низкая эффективность электрофлотации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/>
              <a:t>II.  Торможение процесса на I этапе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/>
              <a:t>III. Эффективный процесс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/>
              <a:t>IV. Процесс в присутствии флокулянтов</a:t>
            </a:r>
            <a:endParaRPr lang="ru-RU" sz="1400" b="1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2068513" y="2378075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IV</a:t>
            </a:r>
            <a:endParaRPr lang="ru-RU" sz="2400">
              <a:latin typeface="Arial" charset="0"/>
            </a:endParaRP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2601913" y="2987675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</a:t>
            </a:r>
            <a:endParaRPr lang="ru-RU" sz="2400">
              <a:latin typeface="Arial" charset="0"/>
            </a:endParaRP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429000" y="3825875"/>
            <a:ext cx="315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endParaRPr lang="ru-RU" sz="2400" dirty="0">
              <a:latin typeface="Arial" charset="0"/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3821113" y="4435475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endParaRPr lang="ru-RU" sz="2400">
              <a:latin typeface="Arial" charset="0"/>
            </a:endParaRPr>
          </a:p>
        </p:txBody>
      </p:sp>
      <p:sp>
        <p:nvSpPr>
          <p:cNvPr id="2060" name="Text Box 25"/>
          <p:cNvSpPr txBox="1">
            <a:spLocks noChangeArrowheads="1"/>
          </p:cNvSpPr>
          <p:nvPr/>
        </p:nvSpPr>
        <p:spPr bwMode="auto">
          <a:xfrm>
            <a:off x="4735513" y="3476625"/>
            <a:ext cx="3810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eaLnBrk="0" hangingPunct="0"/>
            <a:r>
              <a:rPr lang="ru-RU" sz="1400" b="1"/>
              <a:t>где:</a:t>
            </a:r>
          </a:p>
          <a:p>
            <a:pPr algn="ctr" eaLnBrk="0" hangingPunct="0"/>
            <a:endParaRPr lang="ru-RU" sz="1400" b="1"/>
          </a:p>
          <a:p>
            <a:pPr algn="ctr" eaLnBrk="0" hangingPunct="0"/>
            <a:endParaRPr lang="ru-RU" sz="1400" b="1"/>
          </a:p>
          <a:p>
            <a:pPr algn="ctr" eaLnBrk="0" hangingPunct="0"/>
            <a:endParaRPr lang="ru-RU" sz="1400" b="1"/>
          </a:p>
          <a:p>
            <a:pPr eaLnBrk="0" hangingPunct="0">
              <a:spcBef>
                <a:spcPct val="20000"/>
              </a:spcBef>
            </a:pPr>
            <a:r>
              <a:rPr lang="ru-RU" b="1">
                <a:sym typeface="Symbol" pitchFamily="18" charset="2"/>
              </a:rPr>
              <a:t></a:t>
            </a:r>
            <a:r>
              <a:rPr lang="ru-RU" sz="1600" b="1">
                <a:sym typeface="Symbol" pitchFamily="18" charset="2"/>
              </a:rPr>
              <a:t>  </a:t>
            </a:r>
            <a:r>
              <a:rPr lang="ru-RU" sz="1400" b="1">
                <a:sym typeface="Symbol" pitchFamily="18" charset="2"/>
              </a:rPr>
              <a:t>- </a:t>
            </a:r>
            <a:r>
              <a:rPr lang="ru-RU" sz="1400" b="1"/>
              <a:t>продолжительность</a:t>
            </a:r>
            <a:r>
              <a:rPr lang="en-US" sz="1400" b="1"/>
              <a:t> процесса</a:t>
            </a:r>
            <a:endParaRPr lang="ru-RU" sz="1400" b="1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400" b="1"/>
              <a:t>I</a:t>
            </a:r>
            <a:r>
              <a:rPr lang="en-US" sz="1000" b="1"/>
              <a:t>v</a:t>
            </a:r>
            <a:r>
              <a:rPr lang="en-US" sz="1400" b="1"/>
              <a:t> </a:t>
            </a:r>
            <a:r>
              <a:rPr lang="ru-RU" sz="1400" b="1"/>
              <a:t>-</a:t>
            </a:r>
            <a:r>
              <a:rPr lang="en-US" sz="1400" b="1"/>
              <a:t> </a:t>
            </a:r>
            <a:r>
              <a:rPr lang="ru-RU" sz="1400" b="1"/>
              <a:t>объёмная плотность тока</a:t>
            </a:r>
            <a:endParaRPr lang="ru-RU" sz="1000" b="1"/>
          </a:p>
          <a:p>
            <a:pPr eaLnBrk="0" hangingPunct="0">
              <a:spcBef>
                <a:spcPct val="20000"/>
              </a:spcBef>
            </a:pPr>
            <a:r>
              <a:rPr lang="en-US" sz="1400" b="1"/>
              <a:t>R </a:t>
            </a:r>
            <a:r>
              <a:rPr lang="ru-RU" sz="1000" b="1"/>
              <a:t>пузырька</a:t>
            </a:r>
            <a:r>
              <a:rPr lang="ru-RU" sz="1400" b="1"/>
              <a:t> – размер пузырька</a:t>
            </a:r>
          </a:p>
          <a:p>
            <a:pPr eaLnBrk="0" hangingPunct="0">
              <a:spcBef>
                <a:spcPct val="20000"/>
              </a:spcBef>
            </a:pPr>
            <a:r>
              <a:rPr lang="en-US" sz="1400" b="1"/>
              <a:t>R </a:t>
            </a:r>
            <a:r>
              <a:rPr lang="ru-RU" sz="1000" b="1"/>
              <a:t>частицы</a:t>
            </a:r>
            <a:r>
              <a:rPr lang="ru-RU" sz="1400" b="1"/>
              <a:t> – размер частицы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688013" y="2886075"/>
          <a:ext cx="1828800" cy="531813"/>
        </p:xfrm>
        <a:graphic>
          <a:graphicData uri="http://schemas.openxmlformats.org/presentationml/2006/ole">
            <p:oleObj spid="_x0000_s2051" name="Формула" r:id="rId4" imgW="914400" imgH="2664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02250" y="3735388"/>
          <a:ext cx="2139950" cy="692150"/>
        </p:xfrm>
        <a:graphic>
          <a:graphicData uri="http://schemas.openxmlformats.org/presentationml/2006/ole">
            <p:oleObj spid="_x0000_s2052" name="Формула" r:id="rId5" imgW="1447560" imgH="4698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84213" y="5516563"/>
          <a:ext cx="3302000" cy="987425"/>
        </p:xfrm>
        <a:graphic>
          <a:graphicData uri="http://schemas.openxmlformats.org/presentationml/2006/ole">
            <p:oleObj spid="_x0000_s2053" name="Формула" r:id="rId6" imgW="1650960" imgH="495000" progId="Equation.3">
              <p:embed/>
            </p:oleObj>
          </a:graphicData>
        </a:graphic>
      </p:graphicFrame>
      <p:sp>
        <p:nvSpPr>
          <p:cNvPr id="2061" name="TextBox 13"/>
          <p:cNvSpPr txBox="1">
            <a:spLocks noChangeArrowheads="1"/>
          </p:cNvSpPr>
          <p:nvPr/>
        </p:nvSpPr>
        <p:spPr bwMode="auto">
          <a:xfrm>
            <a:off x="357188" y="1714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nstantia" pitchFamily="18" charset="0"/>
              </a:rPr>
              <a:t>a, %</a:t>
            </a:r>
            <a:endParaRPr lang="ru-RU" b="1">
              <a:latin typeface="Constantia" pitchFamily="18" charset="0"/>
            </a:endParaRPr>
          </a:p>
        </p:txBody>
      </p:sp>
      <p:sp>
        <p:nvSpPr>
          <p:cNvPr id="2062" name="TextBox 14"/>
          <p:cNvSpPr txBox="1">
            <a:spLocks noChangeArrowheads="1"/>
          </p:cNvSpPr>
          <p:nvPr/>
        </p:nvSpPr>
        <p:spPr bwMode="auto">
          <a:xfrm>
            <a:off x="3429000" y="485775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ym typeface="Symbol" pitchFamily="18" charset="2"/>
              </a:rPr>
              <a:t></a:t>
            </a:r>
            <a:r>
              <a:rPr lang="en-US" b="1">
                <a:latin typeface="Constantia" pitchFamily="18" charset="0"/>
              </a:rPr>
              <a:t>, </a:t>
            </a:r>
            <a:r>
              <a:rPr lang="ru-RU" b="1">
                <a:latin typeface="Constantia" pitchFamily="18" charset="0"/>
              </a:rPr>
              <a:t>мин</a:t>
            </a:r>
          </a:p>
        </p:txBody>
      </p:sp>
      <p:cxnSp>
        <p:nvCxnSpPr>
          <p:cNvPr id="17" name="Прямая соединительная линия 16"/>
          <p:cNvCxnSpPr>
            <a:endCxn id="2064" idx="0"/>
          </p:cNvCxnSpPr>
          <p:nvPr/>
        </p:nvCxnSpPr>
        <p:spPr>
          <a:xfrm rot="5400000">
            <a:off x="981869" y="3339306"/>
            <a:ext cx="3000375" cy="36513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1928813" y="48577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ym typeface="Symbol" pitchFamily="18" charset="2"/>
              </a:rPr>
              <a:t> </a:t>
            </a:r>
            <a:r>
              <a:rPr lang="ru-RU" sz="1000" b="1">
                <a:sym typeface="Symbol" pitchFamily="18" charset="2"/>
              </a:rPr>
              <a:t>эффективн</a:t>
            </a:r>
            <a:endParaRPr lang="ru-RU" sz="1000">
              <a:latin typeface="Constantia" pitchFamily="18" charset="0"/>
            </a:endParaRP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4714875" y="5929313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 </a:t>
            </a:r>
            <a:r>
              <a:rPr lang="el-GR" sz="2000" b="1">
                <a:solidFill>
                  <a:srgbClr val="C00000"/>
                </a:solidFill>
                <a:latin typeface="Constantia" pitchFamily="18" charset="0"/>
              </a:rPr>
              <a:t>α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l-GR" sz="2000" b="1">
                <a:solidFill>
                  <a:srgbClr val="C00000"/>
                </a:solidFill>
                <a:latin typeface="Constantia" pitchFamily="18" charset="0"/>
              </a:rPr>
              <a:t>—&gt;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</a:rPr>
              <a:t> max      W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</a:rPr>
              <a:t>эл </a:t>
            </a:r>
            <a:r>
              <a:rPr lang="el-GR" sz="2000" b="1">
                <a:solidFill>
                  <a:srgbClr val="C00000"/>
                </a:solidFill>
                <a:latin typeface="Constantia" pitchFamily="18" charset="0"/>
              </a:rPr>
              <a:t>—&gt;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</a:rPr>
              <a:t> min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143250" y="3429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</a:t>
            </a:r>
            <a:endParaRPr lang="ru-RU" sz="2400" dirty="0">
              <a:latin typeface="Arial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5E9C-05DE-4868-818C-33216542BDF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0825" y="115888"/>
            <a:ext cx="84978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ЭФФЕКТИВНОСТЬ ЭЛЕКТРОФЛОТАЦИОННОГО </a:t>
            </a:r>
          </a:p>
          <a:p>
            <a:pPr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ИЗВЛЕЧЕНИЯ ТРУДНОРАСТВОРИМЫХ СОЕДИНЕНИЙ  МЕТАЛЛОВ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(БЕЗ ФЛОКУЛЯНТОВ,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рН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9 - 11)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68313" y="5241925"/>
            <a:ext cx="59753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–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очень высокая	                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&gt; 9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              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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&lt; 5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мин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высокая                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85-95 %     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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&lt;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10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мин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средняя                      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50-85 %       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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&gt; 3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мин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низкая                           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%               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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&lt; 6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0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мин</a:t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V 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не извлекается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&lt;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%	                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&gt; 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мин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340768"/>
          <a:ext cx="8280920" cy="3952530"/>
        </p:xfrm>
        <a:graphic>
          <a:graphicData uri="http://schemas.openxmlformats.org/drawingml/2006/table">
            <a:tbl>
              <a:tblPr/>
              <a:tblGrid>
                <a:gridCol w="1581147"/>
                <a:gridCol w="2023331"/>
                <a:gridCol w="1567748"/>
                <a:gridCol w="1527547"/>
                <a:gridCol w="1581147"/>
              </a:tblGrid>
              <a:tr h="304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i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Me</a:t>
                      </a:r>
                      <a:r>
                        <a:rPr lang="en-US" sz="3200" b="1" i="1" baseline="300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+n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Me(OH)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</a:t>
                      </a:r>
                      <a:r>
                        <a:rPr lang="en-US" sz="1800" b="1" baseline="-25000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(CO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</a:t>
                      </a:r>
                      <a:r>
                        <a:rPr lang="en-US" sz="1800" b="1" baseline="-25000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(PO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</a:t>
                      </a:r>
                      <a:r>
                        <a:rPr lang="en-US" sz="1800" b="1" baseline="-25000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baseline="-25000" dirty="0" err="1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800" b="1" i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мкм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 – 55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&lt;1 – 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&lt;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мкм,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2,5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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мВ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+5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-5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30" marR="7330" marT="7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-25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-55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18" marR="38118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6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Zn</a:t>
                      </a:r>
                      <a:r>
                        <a:rPr lang="en-US" sz="15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очень высокая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2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kumimoji="0" lang="ru-RU" sz="1500" b="1" kern="1200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kumimoji="0"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Cd</a:t>
                      </a:r>
                      <a:r>
                        <a:rPr lang="en-US" sz="15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очень высокая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2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kumimoji="0" lang="ru-RU" sz="1500" b="1" kern="1200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en-US" sz="15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очень высокая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kumimoji="0" lang="ru-RU" sz="1500" b="1" kern="1200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en-US" sz="15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2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2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kumimoji="0" lang="ru-RU" sz="1500" b="1" kern="1200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 извлекается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</a:t>
                      </a:r>
                      <a:r>
                        <a:rPr lang="en-US" sz="15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2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kumimoji="0"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kumimoji="0" lang="ru-RU" sz="1500" b="1" kern="1200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</a:t>
                      </a:r>
                      <a:r>
                        <a:rPr lang="en-US" sz="15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chemeClr val="accent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2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kumimoji="0"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средняя</a:t>
                      </a:r>
                      <a:endParaRPr kumimoji="0"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</a:t>
                      </a:r>
                      <a:r>
                        <a:rPr lang="en-US" sz="15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9430E-F8DE-433C-BEF4-1D117D8EECE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17696</TotalTime>
  <Words>2051</Words>
  <Application>Microsoft Office PowerPoint</Application>
  <PresentationFormat>Экран (4:3)</PresentationFormat>
  <Paragraphs>622</Paragraphs>
  <Slides>29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Поток</vt:lpstr>
      <vt:lpstr>Image</vt:lpstr>
      <vt:lpstr>CorelDRAW</vt:lpstr>
      <vt:lpstr>Worksheet</vt:lpstr>
      <vt:lpstr>Формула</vt:lpstr>
      <vt:lpstr>РОЛЬ МЕЖФАЗНЫХ ЯВЛЕНИЙ В ИНТЕНСИФИКАЦИИ И ПОВЫШЕНИИ ЭФФЕКТИВНОСТИ ЭЛЕКТРОФЛОТАЦИОННОГО ПРОЦЕССА ИЗВЛЕЧЕНИЯ ТРУДНОРАСТВОРИМЫХ СОЕДИНЕНИЙ ЦВЕТНЫХ И РЕДКОЗЕМЕЛЬНЫХ ЭЛЕМЕНТОВ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эффекты, достигнутые при использовании флокулянтов в процессе электрофлотационной очистки сточных вод от соединений металлов</vt:lpstr>
      <vt:lpstr>Влияние природы ПАВ на физико-химические  свойства дисперсной фазы гидроксидов металлов, а так же на  эффективность её электрофлотационного извлечения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примеры  промышленной  реализации  электрофлотоционной  технологий очистки  сточных  вод  гальванического  производства</vt:lpstr>
      <vt:lpstr>Завод «Рубин», 2011 г.</vt:lpstr>
      <vt:lpstr>Слайд 27</vt:lpstr>
      <vt:lpstr>Слайд 28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sysanin</dc:creator>
  <cp:lastModifiedBy>Владимир</cp:lastModifiedBy>
  <cp:revision>731</cp:revision>
  <dcterms:modified xsi:type="dcterms:W3CDTF">2016-03-24T16:08:18Z</dcterms:modified>
</cp:coreProperties>
</file>